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360" r:id="rId13"/>
    <p:sldId id="281" r:id="rId14"/>
    <p:sldId id="282" r:id="rId15"/>
    <p:sldId id="283" r:id="rId16"/>
    <p:sldId id="284" r:id="rId17"/>
    <p:sldId id="285" r:id="rId18"/>
    <p:sldId id="286" r:id="rId19"/>
    <p:sldId id="287" r:id="rId20"/>
    <p:sldId id="288"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Lst>
  <p:sldSz cx="9144000" cy="5143500" type="screen16x9"/>
  <p:notesSz cx="6858000" cy="9144000"/>
  <p:embeddedFontLst>
    <p:embeddedFont>
      <p:font typeface="Audiowide" panose="020B0604020202020204" charset="0"/>
      <p:regular r:id="rId80"/>
    </p:embeddedFont>
    <p:embeddedFont>
      <p:font typeface="Karla" pitchFamily="2" charset="0"/>
      <p:regular r:id="rId81"/>
      <p:bold r:id="rId82"/>
      <p:italic r:id="rId83"/>
      <p:boldItalic r:id="rId84"/>
    </p:embeddedFont>
    <p:embeddedFont>
      <p:font typeface="Roboto" panose="02000000000000000000" pitchFamily="2" charset="0"/>
      <p:regular r:id="rId85"/>
      <p:bold r:id="rId86"/>
      <p:italic r:id="rId87"/>
      <p:boldItalic r:id="rId88"/>
    </p:embeddedFont>
    <p:embeddedFont>
      <p:font typeface="Roboto Light" panose="02000000000000000000" pitchFamily="2" charset="0"/>
      <p:regular r:id="rId89"/>
      <p:bold r:id="rId90"/>
      <p:italic r:id="rId91"/>
      <p:boldItalic r:id="rId92"/>
    </p:embeddedFont>
    <p:embeddedFont>
      <p:font typeface="Roboto Medium" panose="02000000000000000000" pitchFamily="2"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1" roundtripDataSignature="AMtx7mi5v/d3J4tlqJspKWJnBcjhiZayw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AAC2A9-6C5A-4D20-B547-EEE27C8FECE3}">
  <a:tblStyle styleId="{F1AAC2A9-6C5A-4D20-B547-EEE27C8FECE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245" y="120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33"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34" Type="http://schemas.openxmlformats.org/officeDocument/2006/relationships/theme" Target="theme/theme1.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131" Type="http://customschemas.google.com/relationships/presentationmetadata" Target="meta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arxiv.org/abs/1502.03167"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arxiv.org/pdf/1805.11604.pdf"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916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50">
                <a:solidFill>
                  <a:srgbClr val="333333"/>
                </a:solidFill>
                <a:highlight>
                  <a:srgbClr val="FFFFFF"/>
                </a:highlight>
              </a:rPr>
              <a:t>Một mô hình đã có khả năng tận dụng lại các tri thức đã huấn luyện trước đó và cải thiện lại trên tác vụ phân loại của nó.</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8" name="Google Shape;81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50">
                <a:solidFill>
                  <a:srgbClr val="333333"/>
                </a:solidFill>
                <a:highlight>
                  <a:srgbClr val="FFFFFF"/>
                </a:highlight>
              </a:rPr>
              <a:t> số lượng tham số của nó lên tới 138 triệu tham số</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50">
                <a:solidFill>
                  <a:srgbClr val="202124"/>
                </a:solidFill>
                <a:highlight>
                  <a:srgbClr val="FFFFFF"/>
                </a:highlight>
              </a:rPr>
              <a:t>The ResNet-50 has </a:t>
            </a:r>
            <a:r>
              <a:rPr lang="en" sz="1050" b="1">
                <a:solidFill>
                  <a:srgbClr val="202124"/>
                </a:solidFill>
                <a:highlight>
                  <a:srgbClr val="FFFFFF"/>
                </a:highlight>
              </a:rPr>
              <a:t>over 23 million</a:t>
            </a:r>
            <a:r>
              <a:rPr lang="en" sz="1050">
                <a:solidFill>
                  <a:srgbClr val="202124"/>
                </a:solidFill>
                <a:highlight>
                  <a:srgbClr val="FFFFFF"/>
                </a:highlight>
              </a:rPr>
              <a:t> trainable parameters.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4" name="Google Shape;94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activation = ['softmax', 'relu', 'sigmoid']</a:t>
            </a:r>
            <a:endParaRPr/>
          </a:p>
          <a:p>
            <a:pPr marL="0" lvl="0" indent="0" algn="l" rtl="0">
              <a:lnSpc>
                <a:spcPct val="100000"/>
              </a:lnSpc>
              <a:spcBef>
                <a:spcPts val="0"/>
              </a:spcBef>
              <a:spcAft>
                <a:spcPts val="0"/>
              </a:spcAft>
              <a:buSzPts val="1100"/>
              <a:buNone/>
            </a:pPr>
            <a:r>
              <a:rPr lang="en"/>
              <a:t>#Also try softplus, tanh, linear, hard_sigmoid </a:t>
            </a:r>
            <a:endParaRPr/>
          </a:p>
          <a:p>
            <a:pPr marL="0" lvl="0" indent="0" algn="l" rtl="0">
              <a:lnSpc>
                <a:spcPct val="100000"/>
              </a:lnSpc>
              <a:spcBef>
                <a:spcPts val="0"/>
              </a:spcBef>
              <a:spcAft>
                <a:spcPts val="0"/>
              </a:spcAft>
              <a:buSzPts val="1100"/>
              <a:buNone/>
            </a:pPr>
            <a:r>
              <a:rPr lang="en"/>
              <a:t>init_weights = ['uniform', 'normal', 'he_uniform']</a:t>
            </a:r>
            <a:endParaRPr/>
          </a:p>
          <a:p>
            <a:pPr marL="0" lvl="0" indent="0" algn="l" rtl="0">
              <a:lnSpc>
                <a:spcPct val="100000"/>
              </a:lnSpc>
              <a:spcBef>
                <a:spcPts val="0"/>
              </a:spcBef>
              <a:spcAft>
                <a:spcPts val="0"/>
              </a:spcAft>
              <a:buSzPts val="1100"/>
              <a:buNone/>
            </a:pPr>
            <a:r>
              <a:rPr lang="en"/>
              <a:t>#Also try lecun_uniform, he_normal, glorot_normal, etc. </a:t>
            </a:r>
            <a:endParaRPr/>
          </a:p>
          <a:p>
            <a:pPr marL="0" lvl="0" indent="0" algn="l" rtl="0">
              <a:lnSpc>
                <a:spcPct val="100000"/>
              </a:lnSpc>
              <a:spcBef>
                <a:spcPts val="0"/>
              </a:spcBef>
              <a:spcAft>
                <a:spcPts val="0"/>
              </a:spcAft>
              <a:buSzPts val="1100"/>
              <a:buNone/>
            </a:pPr>
            <a:r>
              <a:rPr lang="en"/>
              <a:t>optimizer = ['SGD', 'RMSprop', 'Adam']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dropout_rate = [0.0, 0.2, 0.4]</a:t>
            </a:r>
            <a:endParaRPr/>
          </a:p>
          <a:p>
            <a:pPr marL="0" lvl="0" indent="0" algn="l" rtl="0">
              <a:lnSpc>
                <a:spcPct val="100000"/>
              </a:lnSpc>
              <a:spcBef>
                <a:spcPts val="0"/>
              </a:spcBef>
              <a:spcAft>
                <a:spcPts val="0"/>
              </a:spcAft>
              <a:buSzPts val="1100"/>
              <a:buNone/>
            </a:pPr>
            <a:r>
              <a:rPr lang="en"/>
              <a:t>weight_constraint = [1, 2, 3]</a:t>
            </a:r>
            <a:endParaRPr/>
          </a:p>
          <a:p>
            <a:pPr marL="0" lvl="0" indent="0" algn="l" rtl="0">
              <a:lnSpc>
                <a:spcPct val="100000"/>
              </a:lnSpc>
              <a:spcBef>
                <a:spcPts val="0"/>
              </a:spcBef>
              <a:spcAft>
                <a:spcPts val="0"/>
              </a:spcAft>
              <a:buSzPts val="1100"/>
              <a:buNone/>
            </a:pPr>
            <a:r>
              <a:rPr lang="en"/>
              <a:t>neurons = [10, 32, 64]</a:t>
            </a:r>
            <a:endParaRPr/>
          </a:p>
          <a:p>
            <a:pPr marL="0" lvl="0" indent="0" algn="l" rtl="0">
              <a:lnSpc>
                <a:spcPct val="100000"/>
              </a:lnSpc>
              <a:spcBef>
                <a:spcPts val="0"/>
              </a:spcBef>
              <a:spcAft>
                <a:spcPts val="0"/>
              </a:spcAft>
              <a:buSzPts val="1100"/>
              <a:buNone/>
            </a:pPr>
            <a:r>
              <a:rPr lang="en"/>
              <a:t>batch_size = [100, 200, 400]</a:t>
            </a:r>
            <a:endParaRPr/>
          </a:p>
          <a:p>
            <a:pPr marL="0" lvl="0" indent="0" algn="l" rtl="0">
              <a:lnSpc>
                <a:spcPct val="100000"/>
              </a:lnSpc>
              <a:spcBef>
                <a:spcPts val="0"/>
              </a:spcBef>
              <a:spcAft>
                <a:spcPts val="0"/>
              </a:spcAft>
              <a:buSzPts val="1100"/>
              <a:buNone/>
            </a:pPr>
            <a:r>
              <a:rPr lang="en"/>
              <a:t>epochs = [1, 5, 10]</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learning_rate = [0.0001, 0.001, 0.01, 0.1]</a:t>
            </a:r>
            <a:endParaRPr/>
          </a:p>
          <a:p>
            <a:pPr marL="0" lvl="0" indent="0" algn="l" rtl="0">
              <a:lnSpc>
                <a:spcPct val="100000"/>
              </a:lnSpc>
              <a:spcBef>
                <a:spcPts val="0"/>
              </a:spcBef>
              <a:spcAft>
                <a:spcPts val="0"/>
              </a:spcAft>
              <a:buClr>
                <a:schemeClr val="dk1"/>
              </a:buClr>
              <a:buSzPts val="1100"/>
              <a:buFont typeface="Arial"/>
              <a:buNone/>
            </a:pPr>
            <a:r>
              <a:rPr lang="en"/>
              <a:t>momentum = [0.3, 0.5, 0.7, 0.9]</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47adbefc8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247adbefc8d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47adbefc8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Google Shape;1055;g247adbefc8d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47e17b9447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47e17b9447_1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47adbefc8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Google Shape;1092;g247adbefc8d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47e17b944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g247e17b944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47e17b9447_1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g247e17b9447_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50">
                <a:solidFill>
                  <a:srgbClr val="1B1B1B"/>
                </a:solidFill>
                <a:highlight>
                  <a:srgbClr val="FFFFFF"/>
                </a:highlight>
              </a:rPr>
              <a:t>RMSprop giải quyết vấn đề tỷ lệ học giảm dần của Adagrad bằng cách chia tỷ lệ học cho trung bình của bình phương gradient.</a:t>
            </a:r>
            <a:endParaRPr sz="1350">
              <a:solidFill>
                <a:srgbClr val="1B1B1B"/>
              </a:solidFill>
              <a:highlight>
                <a:srgbClr val="FFFFFF"/>
              </a:highlight>
            </a:endParaRPr>
          </a:p>
          <a:p>
            <a:pPr marL="0" lvl="0" indent="0" algn="l" rtl="0">
              <a:lnSpc>
                <a:spcPct val="100000"/>
              </a:lnSpc>
              <a:spcBef>
                <a:spcPts val="0"/>
              </a:spcBef>
              <a:spcAft>
                <a:spcPts val="0"/>
              </a:spcAft>
              <a:buSzPts val="1100"/>
              <a:buNone/>
            </a:pPr>
            <a:r>
              <a:rPr lang="en" sz="1350">
                <a:solidFill>
                  <a:srgbClr val="1B1B1B"/>
                </a:solidFill>
                <a:highlight>
                  <a:srgbClr val="FFFFFF"/>
                </a:highlight>
              </a:rPr>
              <a:t>Tăng batch size để giảm noise và giảm regulization . Tuy nhiên Batch size càng lớn càng dễ bị suy biến</a:t>
            </a:r>
            <a:endParaRPr sz="1350">
              <a:solidFill>
                <a:srgbClr val="1B1B1B"/>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SzPts val="1100"/>
              <a:buNone/>
            </a:pPr>
            <a:r>
              <a:rPr lang="en" sz="900">
                <a:solidFill>
                  <a:srgbClr val="6A9955"/>
                </a:solidFill>
                <a:highlight>
                  <a:srgbClr val="1E1E1E"/>
                </a:highlight>
                <a:latin typeface="Courier New"/>
                <a:ea typeface="Courier New"/>
                <a:cs typeface="Courier New"/>
                <a:sym typeface="Courier New"/>
              </a:rPr>
              <a:t># Flatten the output layer to 1 dimension</a:t>
            </a:r>
            <a:endParaRPr sz="900">
              <a:solidFill>
                <a:srgbClr val="6A9955"/>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6A9955"/>
                </a:solidFill>
                <a:highlight>
                  <a:srgbClr val="1E1E1E"/>
                </a:highlight>
                <a:latin typeface="Courier New"/>
                <a:ea typeface="Courier New"/>
                <a:cs typeface="Courier New"/>
                <a:sym typeface="Courier New"/>
              </a:rPr>
              <a:t># Add a fully connected layer with 1,024 hidden units and ReLU activation</a:t>
            </a:r>
            <a:endParaRPr sz="900">
              <a:solidFill>
                <a:srgbClr val="6A9955"/>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6A9955"/>
                </a:solidFill>
                <a:highlight>
                  <a:srgbClr val="1E1E1E"/>
                </a:highlight>
                <a:latin typeface="Courier New"/>
                <a:ea typeface="Courier New"/>
                <a:cs typeface="Courier New"/>
                <a:sym typeface="Courier New"/>
              </a:rPr>
              <a:t># Add a dropout layer to prevent overfitting</a:t>
            </a:r>
            <a:endParaRPr sz="900">
              <a:solidFill>
                <a:srgbClr val="6A9955"/>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6A9955"/>
                </a:solidFill>
                <a:highlight>
                  <a:srgbClr val="1E1E1E"/>
                </a:highlight>
                <a:latin typeface="Courier New"/>
                <a:ea typeface="Courier New"/>
                <a:cs typeface="Courier New"/>
                <a:sym typeface="Courier New"/>
              </a:rPr>
              <a:t># Add a final sigmoid layer for classification</a:t>
            </a:r>
            <a:endParaRPr sz="900">
              <a:solidFill>
                <a:srgbClr val="6A9955"/>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a:t>
            </a:r>
            <a:r>
              <a:rPr lang="en" sz="900">
                <a:solidFill>
                  <a:srgbClr val="D4D4D4"/>
                </a:solidFill>
                <a:highlight>
                  <a:srgbClr val="1E1E1E"/>
                </a:highlight>
                <a:latin typeface="Courier New"/>
                <a:ea typeface="Courier New"/>
                <a:cs typeface="Courier New"/>
                <a:sym typeface="Courier New"/>
              </a:rPr>
              <a:t> = Model(</a:t>
            </a:r>
            <a:r>
              <a:rPr lang="en" sz="900">
                <a:solidFill>
                  <a:srgbClr val="9CDCFE"/>
                </a:solidFill>
                <a:highlight>
                  <a:srgbClr val="1E1E1E"/>
                </a:highlight>
                <a:latin typeface="Courier New"/>
                <a:ea typeface="Courier New"/>
                <a:cs typeface="Courier New"/>
                <a:sym typeface="Courier New"/>
              </a:rPr>
              <a:t>pre_trained_model</a:t>
            </a:r>
            <a:r>
              <a:rPr lang="en" sz="900">
                <a:solidFill>
                  <a:srgbClr val="D4D4D4"/>
                </a:solidFill>
                <a:highlight>
                  <a:srgbClr val="1E1E1E"/>
                </a:highlight>
                <a:latin typeface="Courier New"/>
                <a:ea typeface="Courier New"/>
                <a:cs typeface="Courier New"/>
                <a:sym typeface="Courier New"/>
              </a:rPr>
              <a:t>.input, </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9CDCFE"/>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3" name="Google Shape;121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50">
                <a:solidFill>
                  <a:srgbClr val="1B1B1B"/>
                </a:solidFill>
                <a:highlight>
                  <a:srgbClr val="FFFFFF"/>
                </a:highlight>
              </a:rPr>
              <a:t>RMSprop giải quyết vấn đề tỷ lệ học giảm dần của Adagrad bằng cách chia tỷ lệ học cho trung bình của bình phương gradient.</a:t>
            </a:r>
            <a:endParaRPr sz="1350">
              <a:solidFill>
                <a:srgbClr val="1B1B1B"/>
              </a:solidFill>
              <a:highlight>
                <a:srgbClr val="FFFFFF"/>
              </a:highlight>
            </a:endParaRPr>
          </a:p>
          <a:p>
            <a:pPr marL="0" lvl="0" indent="0" algn="l" rtl="0">
              <a:lnSpc>
                <a:spcPct val="100000"/>
              </a:lnSpc>
              <a:spcBef>
                <a:spcPts val="0"/>
              </a:spcBef>
              <a:spcAft>
                <a:spcPts val="0"/>
              </a:spcAft>
              <a:buSzPts val="1100"/>
              <a:buNone/>
            </a:pPr>
            <a:r>
              <a:rPr lang="en" sz="1350">
                <a:solidFill>
                  <a:srgbClr val="1B1B1B"/>
                </a:solidFill>
                <a:highlight>
                  <a:srgbClr val="FFFFFF"/>
                </a:highlight>
              </a:rPr>
              <a:t>Tăng batch size để giảm noise và giảm regulization . Tuy nhiên Batch size càng lớn càng dễ bị suy biến</a:t>
            </a:r>
            <a:endParaRPr sz="1350">
              <a:solidFill>
                <a:srgbClr val="1B1B1B"/>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1" name="Google Shape;123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model_res50</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add</a:t>
            </a:r>
            <a:r>
              <a:rPr lang="en" sz="900">
                <a:solidFill>
                  <a:srgbClr val="D4D4D4"/>
                </a:solidFill>
                <a:highlight>
                  <a:srgbClr val="1E1E1E"/>
                </a:highlight>
                <a:latin typeface="Courier New"/>
                <a:ea typeface="Courier New"/>
                <a:cs typeface="Courier New"/>
                <a:sym typeface="Courier New"/>
              </a:rPr>
              <a:t>(ResNet50(</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include_top</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False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pooling</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'avg'</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weights</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'imagenet'</a:t>
            </a:r>
            <a:endParaRPr sz="900">
              <a:solidFill>
                <a:srgbClr val="CE9178"/>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model_res50</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add</a:t>
            </a:r>
            <a:r>
              <a:rPr lang="en" sz="900">
                <a:solidFill>
                  <a:srgbClr val="D4D4D4"/>
                </a:solidFill>
                <a:highlight>
                  <a:srgbClr val="1E1E1E"/>
                </a:highlight>
                <a:latin typeface="Courier New"/>
                <a:ea typeface="Courier New"/>
                <a:cs typeface="Courier New"/>
                <a:sym typeface="Courier New"/>
              </a:rPr>
              <a:t>(</a:t>
            </a:r>
            <a:r>
              <a:rPr lang="en" sz="900">
                <a:solidFill>
                  <a:srgbClr val="4EC9B0"/>
                </a:solidFill>
                <a:highlight>
                  <a:srgbClr val="1E1E1E"/>
                </a:highlight>
                <a:latin typeface="Courier New"/>
                <a:ea typeface="Courier New"/>
                <a:cs typeface="Courier New"/>
                <a:sym typeface="Courier New"/>
              </a:rPr>
              <a:t>Dense</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2</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'softmax'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model_res50</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layers</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trainable</a:t>
            </a:r>
            <a:r>
              <a:rPr lang="en" sz="900">
                <a:solidFill>
                  <a:srgbClr val="D4D4D4"/>
                </a:solidFill>
                <a:highlight>
                  <a:srgbClr val="1E1E1E"/>
                </a:highlight>
                <a:latin typeface="Courier New"/>
                <a:ea typeface="Courier New"/>
                <a:cs typeface="Courier New"/>
                <a:sym typeface="Courier New"/>
              </a:rPr>
              <a:t> = </a:t>
            </a:r>
            <a:r>
              <a:rPr lang="en" sz="900">
                <a:solidFill>
                  <a:srgbClr val="569CD6"/>
                </a:solidFill>
                <a:highlight>
                  <a:srgbClr val="1E1E1E"/>
                </a:highlight>
                <a:latin typeface="Courier New"/>
                <a:ea typeface="Courier New"/>
                <a:cs typeface="Courier New"/>
                <a:sym typeface="Courier New"/>
              </a:rPr>
              <a:t>False</a:t>
            </a:r>
            <a:endParaRPr sz="900">
              <a:solidFill>
                <a:srgbClr val="569CD6"/>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model_res50</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compile</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'adam'</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'categorical_crossentropy'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sz="900">
              <a:solidFill>
                <a:srgbClr val="6A9955"/>
              </a:solidFill>
              <a:highlight>
                <a:srgbClr val="1E1E1E"/>
              </a:highlight>
              <a:latin typeface="Courier New"/>
              <a:ea typeface="Courier New"/>
              <a:cs typeface="Courier New"/>
              <a:sym typeface="Courier Ne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350">
                <a:solidFill>
                  <a:srgbClr val="1B1B1B"/>
                </a:solidFill>
                <a:highlight>
                  <a:srgbClr val="FFFFFF"/>
                </a:highlight>
              </a:rPr>
              <a:t>RMSprop giải quyết vấn đề tỷ lệ học giảm dần của Adagrad bằng cách chia tỷ lệ học cho trung bình của bình phương gradient.</a:t>
            </a:r>
            <a:endParaRPr sz="1350">
              <a:solidFill>
                <a:srgbClr val="1B1B1B"/>
              </a:solidFill>
              <a:highlight>
                <a:srgbClr val="FFFFFF"/>
              </a:highlight>
            </a:endParaRPr>
          </a:p>
          <a:p>
            <a:pPr marL="0" lvl="0" indent="0" algn="l" rtl="0">
              <a:lnSpc>
                <a:spcPct val="100000"/>
              </a:lnSpc>
              <a:spcBef>
                <a:spcPts val="0"/>
              </a:spcBef>
              <a:spcAft>
                <a:spcPts val="0"/>
              </a:spcAft>
              <a:buSzPts val="1100"/>
              <a:buNone/>
            </a:pPr>
            <a:r>
              <a:rPr lang="en" sz="1350">
                <a:solidFill>
                  <a:srgbClr val="1B1B1B"/>
                </a:solidFill>
                <a:highlight>
                  <a:srgbClr val="FFFFFF"/>
                </a:highlight>
              </a:rPr>
              <a:t>Tăng batch size để giảm noise và giảm regulization . Tuy nhiên Batch size càng lớn càng dễ bị suy biến</a:t>
            </a:r>
            <a:endParaRPr sz="1350">
              <a:solidFill>
                <a:srgbClr val="1B1B1B"/>
              </a:solidFill>
              <a:highlight>
                <a:srgbClr val="FFFFFF"/>
              </a:highligh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900">
              <a:solidFill>
                <a:srgbClr val="6A9955"/>
              </a:solidFill>
              <a:highlight>
                <a:srgbClr val="1E1E1E"/>
              </a:highlight>
              <a:latin typeface="Courier New"/>
              <a:ea typeface="Courier New"/>
              <a:cs typeface="Courier New"/>
              <a:sym typeface="Courier Ne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247adbefc8d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g247adbefc8d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47adbefc8d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g247adbefc8d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247adbefc8d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2" name="Google Shape;1322;g247adbefc8d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247adbefc8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9" name="Google Shape;1349;g247adbefc8d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247adbefc8d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4" name="Google Shape;1364;g247adbefc8d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47e17b944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247e17b9447_1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247e17b944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4" name="Google Shape;1394;g247e17b9447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47e17b944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0" name="Google Shape;1410;g247e17b9447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47adbefc8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247adbefc8d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247e17b9447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2" name="Google Shape;1442;g247e17b9447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247e17b9447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247e17b9447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247e17b9447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4" name="Google Shape;1474;g247e17b9447_1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47e17b9447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0" name="Google Shape;1490;g247e17b9447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247e17b9447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5" name="Google Shape;1505;g247e17b9447_1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247e17b9447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0" name="Google Shape;1520;g247e17b9447_1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247e17b9447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5" name="Google Shape;1535;g247e17b9447_1_3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247e17b9447_1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1" name="Google Shape;1551;g247e17b9447_1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247e17b9447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6" name="Google Shape;1566;g247e17b9447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47e17b9447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1" name="Google Shape;1581;g247e17b9447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247e17b9447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8" name="Google Shape;1598;g247e17b9447_1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247adbefc8d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4" name="Google Shape;1614;g247adbefc8d_0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247adbefc8d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1" name="Google Shape;1641;g247adbefc8d_0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47e17b9447_1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7" name="Google Shape;1657;g247e17b9447_1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247e17b9447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4" name="Google Shape;1674;g247e17b9447_1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247e17b9447_1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0" name="Google Shape;1690;g247e17b9447_1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247e17b9447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6" name="Google Shape;1706;g247e17b9447_1_4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247e17b9447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2" name="Google Shape;1722;g247e17b9447_1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247e17b9447_1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8" name="Google Shape;1738;g247e17b9447_1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247e17b9447_1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5" name="Google Shape;1755;g247e17b9447_1_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247e17b9447_1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2" name="Google Shape;1772;g247e17b9447_1_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247e17b9447_1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9" name="Google Shape;1789;g247e17b9447_1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247e17b9447_1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5" name="Google Shape;1805;g247e17b9447_1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247e17b9447_1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6" name="Google Shape;1846;g247e17b9447_1_6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47e17b9447_1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2" name="Google Shape;1862;g247e17b9447_1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247e17b9447_1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8" name="Google Shape;1878;g247e17b9447_1_6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layers.Flatten()(</a:t>
            </a:r>
            <a:r>
              <a:rPr lang="en" sz="900">
                <a:solidFill>
                  <a:srgbClr val="9CDCFE"/>
                </a:solidFill>
                <a:highlight>
                  <a:srgbClr val="1E1E1E"/>
                </a:highlight>
                <a:latin typeface="Courier New"/>
                <a:ea typeface="Courier New"/>
                <a:cs typeface="Courier New"/>
                <a:sym typeface="Courier New"/>
              </a:rPr>
              <a:t>last_output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1024</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'relu'</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layers.Dropout(</a:t>
            </a:r>
            <a:r>
              <a:rPr lang="en" sz="900">
                <a:solidFill>
                  <a:srgbClr val="B5CEA8"/>
                </a:solidFill>
                <a:highlight>
                  <a:srgbClr val="1E1E1E"/>
                </a:highlight>
                <a:latin typeface="Courier New"/>
                <a:ea typeface="Courier New"/>
                <a:cs typeface="Courier New"/>
                <a:sym typeface="Courier New"/>
              </a:rPr>
              <a:t>0.2</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 layers.Dense(</a:t>
            </a:r>
            <a:r>
              <a:rPr lang="en" sz="900">
                <a:solidFill>
                  <a:srgbClr val="B5CEA8"/>
                </a:solidFill>
                <a:highlight>
                  <a:srgbClr val="1E1E1E"/>
                </a:highlight>
                <a:latin typeface="Courier New"/>
                <a:ea typeface="Courier New"/>
                <a:cs typeface="Courier New"/>
                <a:sym typeface="Courier New"/>
              </a:rPr>
              <a:t>1</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activation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'sigmoid'</a:t>
            </a:r>
            <a:r>
              <a:rPr lang="en" sz="900">
                <a:solidFill>
                  <a:srgbClr val="D4D4D4"/>
                </a:solidFill>
                <a:highlight>
                  <a:srgbClr val="1E1E1E"/>
                </a:highlight>
                <a:latin typeface="Courier New"/>
                <a:ea typeface="Courier New"/>
                <a:cs typeface="Courier New"/>
                <a:sym typeface="Courier New"/>
              </a:rPr>
              <a:t>)(</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9CDCFE"/>
                </a:solidFill>
                <a:highlight>
                  <a:srgbClr val="1E1E1E"/>
                </a:highlight>
                <a:latin typeface="Courier New"/>
                <a:ea typeface="Courier New"/>
                <a:cs typeface="Courier New"/>
                <a:sym typeface="Courier New"/>
              </a:rPr>
              <a:t>model_vgg</a:t>
            </a:r>
            <a:r>
              <a:rPr lang="en" sz="900">
                <a:solidFill>
                  <a:srgbClr val="D4D4D4"/>
                </a:solidFill>
                <a:highlight>
                  <a:srgbClr val="1E1E1E"/>
                </a:highlight>
                <a:latin typeface="Courier New"/>
                <a:ea typeface="Courier New"/>
                <a:cs typeface="Courier New"/>
                <a:sym typeface="Courier New"/>
              </a:rPr>
              <a:t>.compile(</a:t>
            </a:r>
            <a:r>
              <a:rPr lang="en" sz="900">
                <a:solidFill>
                  <a:srgbClr val="9CDCFE"/>
                </a:solidFill>
                <a:highlight>
                  <a:srgbClr val="1E1E1E"/>
                </a:highlight>
                <a:latin typeface="Courier New"/>
                <a:ea typeface="Courier New"/>
                <a:cs typeface="Courier New"/>
                <a:sym typeface="Courier New"/>
              </a:rPr>
              <a:t>optimizer</a:t>
            </a:r>
            <a:r>
              <a:rPr lang="en" sz="900">
                <a:solidFill>
                  <a:srgbClr val="D4D4D4"/>
                </a:solidFill>
                <a:highlight>
                  <a:srgbClr val="1E1E1E"/>
                </a:highlight>
                <a:latin typeface="Courier New"/>
                <a:ea typeface="Courier New"/>
                <a:cs typeface="Courier New"/>
                <a:sym typeface="Courier New"/>
              </a:rPr>
              <a:t> = RMSprop(</a:t>
            </a:r>
            <a:r>
              <a:rPr lang="en" sz="900">
                <a:solidFill>
                  <a:srgbClr val="9CDCFE"/>
                </a:solidFill>
                <a:highlight>
                  <a:srgbClr val="1E1E1E"/>
                </a:highlight>
                <a:latin typeface="Courier New"/>
                <a:ea typeface="Courier New"/>
                <a:cs typeface="Courier New"/>
                <a:sym typeface="Courier New"/>
              </a:rPr>
              <a:t>lr</a:t>
            </a:r>
            <a:r>
              <a:rPr lang="en" sz="900">
                <a:solidFill>
                  <a:srgbClr val="D4D4D4"/>
                </a:solidFill>
                <a:highlight>
                  <a:srgbClr val="1E1E1E"/>
                </a:highlight>
                <a:latin typeface="Courier New"/>
                <a:ea typeface="Courier New"/>
                <a:cs typeface="Courier New"/>
                <a:sym typeface="Courier New"/>
              </a:rPr>
              <a:t>=</a:t>
            </a:r>
            <a:r>
              <a:rPr lang="en" sz="900">
                <a:solidFill>
                  <a:srgbClr val="B5CEA8"/>
                </a:solidFill>
                <a:highlight>
                  <a:srgbClr val="1E1E1E"/>
                </a:highlight>
                <a:latin typeface="Courier New"/>
                <a:ea typeface="Courier New"/>
                <a:cs typeface="Courier New"/>
                <a:sym typeface="Courier New"/>
              </a:rPr>
              <a:t>0.0001</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loss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'binary_crossentropy'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metrics</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'accuracy'</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r>
              <a:rPr lang="en" sz="1350">
                <a:solidFill>
                  <a:srgbClr val="1B1B1B"/>
                </a:solidFill>
                <a:highlight>
                  <a:srgbClr val="FFFFFF"/>
                </a:highlight>
              </a:rPr>
              <a:t>Chuẩn hóa dữ liệu mỗi feature sẽ giữ được sự đóng góp của mọi feature trong quá trình huấn luyện trong trường hợp giá trị một số features cao hơn nhiều so với các feature còn lại. Với cách làm này sẽ làm mô hình unbiased (đối với các feature có giá trị cao)</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r>
              <a:rPr lang="en" sz="1350">
                <a:solidFill>
                  <a:srgbClr val="1B1B1B"/>
                </a:solidFill>
                <a:highlight>
                  <a:srgbClr val="FFFFFF"/>
                </a:highlight>
              </a:rPr>
              <a:t>Làm giảm Internal Covariate Shift. Việc mô hình càng sâu sẽ có nhiều layer cùng với đó là có nhiều hàm kích hoạt, nó sẽ làm biến đổi đi phân phối của dữ liệu. Do đó chúng ta cần chuẩn hóa lại nó để có được sự đồng bộ phân phối của dữ liệu trong quá trình huấn luyện. Khái niệm về Internal Covariate Shift mình lấy từ paper </a:t>
            </a:r>
            <a:r>
              <a:rPr lang="en" sz="1350">
                <a:solidFill>
                  <a:srgbClr val="2B6DAD"/>
                </a:solidFill>
                <a:highlight>
                  <a:srgbClr val="FFFFFF"/>
                </a:highlight>
                <a:uFill>
                  <a:noFill/>
                </a:uFill>
                <a:hlinkClick r:id="rId3">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để hiểu rõ hơn các bạn đọc paper đấy nhá.</a:t>
            </a:r>
            <a:br>
              <a:rPr lang="en" sz="1350">
                <a:solidFill>
                  <a:srgbClr val="1B1B1B"/>
                </a:solidFill>
                <a:highlight>
                  <a:srgbClr val="FFFFFF"/>
                </a:highlight>
              </a:rPr>
            </a:br>
            <a:r>
              <a:rPr lang="en" sz="1200">
                <a:solidFill>
                  <a:srgbClr val="292B2C"/>
                </a:solidFill>
                <a:highlight>
                  <a:srgbClr val="EEEEEE"/>
                </a:highlight>
                <a:latin typeface="Courier New"/>
                <a:ea typeface="Courier New"/>
                <a:cs typeface="Courier New"/>
                <a:sym typeface="Courier New"/>
              </a:rPr>
              <a:t>   Theo tác giả, nó được định nghĩa như sau: "Chúng tôi định nghĩa Internal Covariate Shift là sự thay đổi phân phối của các hàm kích hoạt trong mô hình do sự thay đổi của các tham số mô hình trong quá trình huấn luyện."</a:t>
            </a:r>
            <a:endParaRPr sz="1200">
              <a:solidFill>
                <a:srgbClr val="292B2C"/>
              </a:solidFill>
              <a:highlight>
                <a:srgbClr val="EEEEEE"/>
              </a:highlight>
              <a:latin typeface="Courier New"/>
              <a:ea typeface="Courier New"/>
              <a:cs typeface="Courier New"/>
              <a:sym typeface="Courier New"/>
            </a:endParaRPr>
          </a:p>
          <a:p>
            <a:pPr marL="457200" lvl="0" indent="-314325" algn="l" rtl="0">
              <a:lnSpc>
                <a:spcPct val="115000"/>
              </a:lnSpc>
              <a:spcBef>
                <a:spcPts val="1400"/>
              </a:spcBef>
              <a:spcAft>
                <a:spcPts val="0"/>
              </a:spcAft>
              <a:buClr>
                <a:srgbClr val="1B1B1B"/>
              </a:buClr>
              <a:buSzPts val="1350"/>
              <a:buAutoNum type="arabicPeriod"/>
            </a:pP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Trong paper </a:t>
            </a:r>
            <a:r>
              <a:rPr lang="en" sz="1350">
                <a:solidFill>
                  <a:srgbClr val="2B6DAD"/>
                </a:solidFill>
                <a:highlight>
                  <a:srgbClr val="FFFFFF"/>
                </a:highlight>
                <a:uFill>
                  <a:noFill/>
                </a:uFill>
                <a:hlinkClick r:id="rId4">
                  <a:extLst>
                    <a:ext uri="{A12FA001-AC4F-418D-AE19-62706E023703}">
                      <ahyp:hlinkClr xmlns:ahyp="http://schemas.microsoft.com/office/drawing/2018/hyperlinkcolor" val="tx"/>
                    </a:ext>
                  </a:extLst>
                </a:hlinkClick>
              </a:rPr>
              <a:t>này</a:t>
            </a:r>
            <a:r>
              <a:rPr lang="en" sz="1350">
                <a:solidFill>
                  <a:srgbClr val="1B1B1B"/>
                </a:solidFill>
                <a:highlight>
                  <a:srgbClr val="FFFFFF"/>
                </a:highlight>
              </a:rPr>
              <a:t>, tác giả cho rằng Batch Normallization có thể làm bề mặt hàm loss trở nên mịn màng hơn (i.e. nó giới hạn độ lớn của gradients chặt chẽ hơn nhiều ). Đại khái là việc tối ưu hàm mục tiêu sẽ trở nên dễ dàng và nhanh chóng hơn.</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Việc tối ưu sẽ trở nên nhanh hơn bởi vì normalization không cho phép việc bùng nổ (explode) weights và nó giới hạn chúng trong một vùng nhất định.</a:t>
            </a:r>
            <a:endParaRPr sz="1350">
              <a:solidFill>
                <a:srgbClr val="1B1B1B"/>
              </a:solidFill>
              <a:highlight>
                <a:srgbClr val="FFFFFF"/>
              </a:highlight>
            </a:endParaRPr>
          </a:p>
          <a:p>
            <a:pPr marL="457200" lvl="0" indent="-314325" algn="l" rtl="0">
              <a:lnSpc>
                <a:spcPct val="115000"/>
              </a:lnSpc>
              <a:spcBef>
                <a:spcPts val="0"/>
              </a:spcBef>
              <a:spcAft>
                <a:spcPts val="0"/>
              </a:spcAft>
              <a:buClr>
                <a:srgbClr val="1B1B1B"/>
              </a:buClr>
              <a:buSzPts val="1350"/>
              <a:buAutoNum type="arabicPeriod"/>
            </a:pPr>
            <a:r>
              <a:rPr lang="en" sz="1350">
                <a:solidFill>
                  <a:srgbClr val="1B1B1B"/>
                </a:solidFill>
                <a:highlight>
                  <a:srgbClr val="FFFFFF"/>
                </a:highlight>
              </a:rPr>
              <a:t>Một lợi ích nữa nằm ngoài mục đích của normalization là nó giúp mô hình Regularization(chỉ một ít, không đáng kể ).</a:t>
            </a:r>
            <a:endParaRPr sz="1350">
              <a:solidFill>
                <a:srgbClr val="1B1B1B"/>
              </a:solidFill>
              <a:highlight>
                <a:srgbClr val="FFFFFF"/>
              </a:highlight>
            </a:endParaRPr>
          </a:p>
          <a:p>
            <a:pPr marL="0" lvl="0" indent="0" algn="l" rtl="0">
              <a:lnSpc>
                <a:spcPct val="133333"/>
              </a:lnSpc>
              <a:spcBef>
                <a:spcPts val="70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SzPts val="1100"/>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4" name="Google Shape;189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7" name="Google Shape;1917;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0" name="Google Shape;194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247e17b9447_1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9" name="Google Shape;1979;g247e17b9447_1_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47e17b9447_1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5" name="Google Shape;1995;g247e17b9447_1_6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0" name="Google Shape;2010;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Và sau đây e xin được trình bày phần cuối cùng đó là kết luận và hướng phát triển của đề tài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6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6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6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3"/>
          <p:cNvSpPr txBox="1">
            <a:spLocks noGrp="1"/>
          </p:cNvSpPr>
          <p:nvPr>
            <p:ph type="ctrTitle"/>
          </p:nvPr>
        </p:nvSpPr>
        <p:spPr>
          <a:xfrm>
            <a:off x="1625850" y="1317528"/>
            <a:ext cx="5892300" cy="23583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63"/>
          <p:cNvSpPr txBox="1">
            <a:spLocks noGrp="1"/>
          </p:cNvSpPr>
          <p:nvPr>
            <p:ph type="subTitle" idx="1"/>
          </p:nvPr>
        </p:nvSpPr>
        <p:spPr>
          <a:xfrm>
            <a:off x="1625850" y="3778500"/>
            <a:ext cx="5892300" cy="47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63"/>
          <p:cNvPicPr preferRelativeResize="0"/>
          <p:nvPr/>
        </p:nvPicPr>
        <p:blipFill rotWithShape="1">
          <a:blip r:embed="rId3">
            <a:alphaModFix amt="75000"/>
          </a:blip>
          <a:srcRect/>
          <a:stretch/>
        </p:blipFill>
        <p:spPr>
          <a:xfrm>
            <a:off x="-1011050" y="-447675"/>
            <a:ext cx="5892301" cy="3648150"/>
          </a:xfrm>
          <a:prstGeom prst="rect">
            <a:avLst/>
          </a:prstGeom>
          <a:noFill/>
          <a:ln>
            <a:noFill/>
          </a:ln>
        </p:spPr>
      </p:pic>
      <p:pic>
        <p:nvPicPr>
          <p:cNvPr id="16" name="Google Shape;16;p63"/>
          <p:cNvPicPr preferRelativeResize="0"/>
          <p:nvPr/>
        </p:nvPicPr>
        <p:blipFill rotWithShape="1">
          <a:blip r:embed="rId3">
            <a:alphaModFix amt="75000"/>
          </a:blip>
          <a:src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5"/>
        <p:cNvGrpSpPr/>
        <p:nvPr/>
      </p:nvGrpSpPr>
      <p:grpSpPr>
        <a:xfrm>
          <a:off x="0" y="0"/>
          <a:ext cx="0" cy="0"/>
          <a:chOff x="0" y="0"/>
          <a:chExt cx="0" cy="0"/>
        </a:xfrm>
      </p:grpSpPr>
      <p:pic>
        <p:nvPicPr>
          <p:cNvPr id="146" name="Google Shape;146;p7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7" name="Google Shape;147;p7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7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5"/>
          <p:cNvSpPr txBox="1">
            <a:spLocks noGrp="1"/>
          </p:cNvSpPr>
          <p:nvPr>
            <p:ph type="title"/>
          </p:nvPr>
        </p:nvSpPr>
        <p:spPr>
          <a:xfrm rot="300">
            <a:off x="720000" y="3295650"/>
            <a:ext cx="3433500" cy="120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1"/>
        <p:cNvGrpSpPr/>
        <p:nvPr/>
      </p:nvGrpSpPr>
      <p:grpSpPr>
        <a:xfrm>
          <a:off x="0" y="0"/>
          <a:ext cx="0" cy="0"/>
          <a:chOff x="0" y="0"/>
          <a:chExt cx="0" cy="0"/>
        </a:xfrm>
      </p:grpSpPr>
      <p:pic>
        <p:nvPicPr>
          <p:cNvPr id="152" name="Google Shape;152;p7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3" name="Google Shape;153;p7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7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7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6"/>
          <p:cNvSpPr txBox="1">
            <a:spLocks noGrp="1"/>
          </p:cNvSpPr>
          <p:nvPr>
            <p:ph type="title" hasCustomPrompt="1"/>
          </p:nvPr>
        </p:nvSpPr>
        <p:spPr>
          <a:xfrm rot="186">
            <a:off x="977225" y="1686338"/>
            <a:ext cx="5538000" cy="1234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8100"/>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157" name="Google Shape;157;p76"/>
          <p:cNvSpPr txBox="1">
            <a:spLocks noGrp="1"/>
          </p:cNvSpPr>
          <p:nvPr>
            <p:ph type="subTitle" idx="1"/>
          </p:nvPr>
        </p:nvSpPr>
        <p:spPr>
          <a:xfrm>
            <a:off x="977225" y="2821638"/>
            <a:ext cx="5538000" cy="45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8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158" name="Google Shape;158;p76"/>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159" name="Google Shape;159;p76"/>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61"/>
        <p:cNvGrpSpPr/>
        <p:nvPr/>
      </p:nvGrpSpPr>
      <p:grpSpPr>
        <a:xfrm>
          <a:off x="0" y="0"/>
          <a:ext cx="0" cy="0"/>
          <a:chOff x="0" y="0"/>
          <a:chExt cx="0" cy="0"/>
        </a:xfrm>
      </p:grpSpPr>
      <p:pic>
        <p:nvPicPr>
          <p:cNvPr id="162" name="Google Shape;162;p7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3" name="Google Shape;163;p7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7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8"/>
          <p:cNvSpPr txBox="1">
            <a:spLocks noGrp="1"/>
          </p:cNvSpPr>
          <p:nvPr>
            <p:ph type="title"/>
          </p:nvPr>
        </p:nvSpPr>
        <p:spPr>
          <a:xfrm>
            <a:off x="1486024" y="3068248"/>
            <a:ext cx="6172200" cy="44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67" name="Google Shape;167;p78"/>
          <p:cNvSpPr txBox="1">
            <a:spLocks noGrp="1"/>
          </p:cNvSpPr>
          <p:nvPr>
            <p:ph type="subTitle" idx="1"/>
          </p:nvPr>
        </p:nvSpPr>
        <p:spPr>
          <a:xfrm>
            <a:off x="1485800" y="1628863"/>
            <a:ext cx="6172200" cy="1498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2500"/>
              <a:buNone/>
              <a:defRPr sz="26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168" name="Google Shape;168;p78"/>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169" name="Google Shape;169;p78"/>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170"/>
        <p:cNvGrpSpPr/>
        <p:nvPr/>
      </p:nvGrpSpPr>
      <p:grpSpPr>
        <a:xfrm>
          <a:off x="0" y="0"/>
          <a:ext cx="0" cy="0"/>
          <a:chOff x="0" y="0"/>
          <a:chExt cx="0" cy="0"/>
        </a:xfrm>
      </p:grpSpPr>
      <p:pic>
        <p:nvPicPr>
          <p:cNvPr id="171" name="Google Shape;171;p7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72" name="Google Shape;172;p79"/>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79"/>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9"/>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9"/>
          <p:cNvSpPr txBox="1">
            <a:spLocks noGrp="1"/>
          </p:cNvSpPr>
          <p:nvPr>
            <p:ph type="title"/>
          </p:nvPr>
        </p:nvSpPr>
        <p:spPr>
          <a:xfrm>
            <a:off x="964750" y="1536350"/>
            <a:ext cx="2947500" cy="55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6" name="Google Shape;176;p79"/>
          <p:cNvSpPr txBox="1">
            <a:spLocks noGrp="1"/>
          </p:cNvSpPr>
          <p:nvPr>
            <p:ph type="subTitle" idx="1"/>
          </p:nvPr>
        </p:nvSpPr>
        <p:spPr>
          <a:xfrm rot="350">
            <a:off x="964550" y="2381675"/>
            <a:ext cx="2947500" cy="140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7" name="Google Shape;177;p79"/>
          <p:cNvPicPr preferRelativeResize="0"/>
          <p:nvPr/>
        </p:nvPicPr>
        <p:blipFill rotWithShape="1">
          <a:blip r:embed="rId3">
            <a:alphaModFix amt="75000"/>
          </a:blip>
          <a:srcRect l="20571" t="8874"/>
          <a:stretch/>
        </p:blipFill>
        <p:spPr>
          <a:xfrm rot="10800000">
            <a:off x="4713096" y="1967777"/>
            <a:ext cx="4497577" cy="3194774"/>
          </a:xfrm>
          <a:prstGeom prst="rect">
            <a:avLst/>
          </a:prstGeom>
          <a:noFill/>
          <a:ln>
            <a:noFill/>
          </a:ln>
        </p:spPr>
      </p:pic>
      <p:pic>
        <p:nvPicPr>
          <p:cNvPr id="178" name="Google Shape;178;p79"/>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79"/>
        <p:cNvGrpSpPr/>
        <p:nvPr/>
      </p:nvGrpSpPr>
      <p:grpSpPr>
        <a:xfrm>
          <a:off x="0" y="0"/>
          <a:ext cx="0" cy="0"/>
          <a:chOff x="0" y="0"/>
          <a:chExt cx="0" cy="0"/>
        </a:xfrm>
      </p:grpSpPr>
      <p:pic>
        <p:nvPicPr>
          <p:cNvPr id="180" name="Google Shape;180;p8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81" name="Google Shape;181;p8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8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0"/>
          <p:cNvSpPr txBox="1">
            <a:spLocks noGrp="1"/>
          </p:cNvSpPr>
          <p:nvPr>
            <p:ph type="body" idx="1"/>
          </p:nvPr>
        </p:nvSpPr>
        <p:spPr>
          <a:xfrm>
            <a:off x="713225" y="1475125"/>
            <a:ext cx="7717500" cy="3128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85" name="Google Shape;185;p8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86" name="Google Shape;186;p80"/>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187" name="Google Shape;187;p80"/>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88"/>
        <p:cNvGrpSpPr/>
        <p:nvPr/>
      </p:nvGrpSpPr>
      <p:grpSpPr>
        <a:xfrm>
          <a:off x="0" y="0"/>
          <a:ext cx="0" cy="0"/>
          <a:chOff x="0" y="0"/>
          <a:chExt cx="0" cy="0"/>
        </a:xfrm>
      </p:grpSpPr>
      <p:pic>
        <p:nvPicPr>
          <p:cNvPr id="189" name="Google Shape;189;p8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0" name="Google Shape;190;p8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8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81"/>
          <p:cNvSpPr txBox="1">
            <a:spLocks noGrp="1"/>
          </p:cNvSpPr>
          <p:nvPr>
            <p:ph type="title"/>
          </p:nvPr>
        </p:nvSpPr>
        <p:spPr>
          <a:xfrm>
            <a:off x="1600200" y="1345325"/>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4" name="Google Shape;194;p81"/>
          <p:cNvSpPr txBox="1">
            <a:spLocks noGrp="1"/>
          </p:cNvSpPr>
          <p:nvPr>
            <p:ph type="subTitle" idx="1"/>
          </p:nvPr>
        </p:nvSpPr>
        <p:spPr>
          <a:xfrm>
            <a:off x="1600200" y="1576824"/>
            <a:ext cx="5943600" cy="7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 name="Google Shape;195;p81"/>
          <p:cNvSpPr txBox="1">
            <a:spLocks noGrp="1"/>
          </p:cNvSpPr>
          <p:nvPr>
            <p:ph type="title" idx="2"/>
          </p:nvPr>
        </p:nvSpPr>
        <p:spPr>
          <a:xfrm>
            <a:off x="1600200" y="2491787"/>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6" name="Google Shape;196;p81"/>
          <p:cNvSpPr txBox="1">
            <a:spLocks noGrp="1"/>
          </p:cNvSpPr>
          <p:nvPr>
            <p:ph type="subTitle" idx="3"/>
          </p:nvPr>
        </p:nvSpPr>
        <p:spPr>
          <a:xfrm>
            <a:off x="1600200" y="2721226"/>
            <a:ext cx="5943600" cy="78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7" name="Google Shape;197;p81"/>
          <p:cNvSpPr txBox="1">
            <a:spLocks noGrp="1"/>
          </p:cNvSpPr>
          <p:nvPr>
            <p:ph type="title" idx="4"/>
          </p:nvPr>
        </p:nvSpPr>
        <p:spPr>
          <a:xfrm>
            <a:off x="1593425" y="3636142"/>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98" name="Google Shape;198;p81"/>
          <p:cNvSpPr txBox="1">
            <a:spLocks noGrp="1"/>
          </p:cNvSpPr>
          <p:nvPr>
            <p:ph type="subTitle" idx="5"/>
          </p:nvPr>
        </p:nvSpPr>
        <p:spPr>
          <a:xfrm>
            <a:off x="1593425" y="3867801"/>
            <a:ext cx="5943600" cy="7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99" name="Google Shape;199;p81"/>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200" name="Google Shape;200;p81"/>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201" name="Google Shape;201;p81"/>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02"/>
        <p:cNvGrpSpPr/>
        <p:nvPr/>
      </p:nvGrpSpPr>
      <p:grpSpPr>
        <a:xfrm>
          <a:off x="0" y="0"/>
          <a:ext cx="0" cy="0"/>
          <a:chOff x="0" y="0"/>
          <a:chExt cx="0" cy="0"/>
        </a:xfrm>
      </p:grpSpPr>
      <p:pic>
        <p:nvPicPr>
          <p:cNvPr id="203" name="Google Shape;203;p8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8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8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8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82"/>
          <p:cNvSpPr txBox="1">
            <a:spLocks noGrp="1"/>
          </p:cNvSpPr>
          <p:nvPr>
            <p:ph type="title"/>
          </p:nvPr>
        </p:nvSpPr>
        <p:spPr>
          <a:xfrm>
            <a:off x="720000"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08" name="Google Shape;208;p82"/>
          <p:cNvSpPr txBox="1">
            <a:spLocks noGrp="1"/>
          </p:cNvSpPr>
          <p:nvPr>
            <p:ph type="subTitle" idx="1"/>
          </p:nvPr>
        </p:nvSpPr>
        <p:spPr>
          <a:xfrm>
            <a:off x="720204"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9" name="Google Shape;209;p82"/>
          <p:cNvSpPr txBox="1">
            <a:spLocks noGrp="1"/>
          </p:cNvSpPr>
          <p:nvPr>
            <p:ph type="title" idx="2"/>
          </p:nvPr>
        </p:nvSpPr>
        <p:spPr>
          <a:xfrm>
            <a:off x="3368276"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0" name="Google Shape;210;p82"/>
          <p:cNvSpPr txBox="1">
            <a:spLocks noGrp="1"/>
          </p:cNvSpPr>
          <p:nvPr>
            <p:ph type="subTitle" idx="3"/>
          </p:nvPr>
        </p:nvSpPr>
        <p:spPr>
          <a:xfrm>
            <a:off x="3368275"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1" name="Google Shape;211;p82"/>
          <p:cNvSpPr txBox="1">
            <a:spLocks noGrp="1"/>
          </p:cNvSpPr>
          <p:nvPr>
            <p:ph type="title" idx="4"/>
          </p:nvPr>
        </p:nvSpPr>
        <p:spPr>
          <a:xfrm>
            <a:off x="720204"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2" name="Google Shape;212;p82"/>
          <p:cNvSpPr txBox="1">
            <a:spLocks noGrp="1"/>
          </p:cNvSpPr>
          <p:nvPr>
            <p:ph type="subTitle" idx="5"/>
          </p:nvPr>
        </p:nvSpPr>
        <p:spPr>
          <a:xfrm>
            <a:off x="720204"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3" name="Google Shape;213;p82"/>
          <p:cNvSpPr txBox="1">
            <a:spLocks noGrp="1"/>
          </p:cNvSpPr>
          <p:nvPr>
            <p:ph type="title" idx="6"/>
          </p:nvPr>
        </p:nvSpPr>
        <p:spPr>
          <a:xfrm>
            <a:off x="3368276"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4" name="Google Shape;214;p82"/>
          <p:cNvSpPr txBox="1">
            <a:spLocks noGrp="1"/>
          </p:cNvSpPr>
          <p:nvPr>
            <p:ph type="subTitle" idx="7"/>
          </p:nvPr>
        </p:nvSpPr>
        <p:spPr>
          <a:xfrm>
            <a:off x="3368275"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5" name="Google Shape;215;p82"/>
          <p:cNvSpPr txBox="1">
            <a:spLocks noGrp="1"/>
          </p:cNvSpPr>
          <p:nvPr>
            <p:ph type="title" idx="8"/>
          </p:nvPr>
        </p:nvSpPr>
        <p:spPr>
          <a:xfrm>
            <a:off x="6000876"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6" name="Google Shape;216;p82"/>
          <p:cNvSpPr txBox="1">
            <a:spLocks noGrp="1"/>
          </p:cNvSpPr>
          <p:nvPr>
            <p:ph type="subTitle" idx="9"/>
          </p:nvPr>
        </p:nvSpPr>
        <p:spPr>
          <a:xfrm>
            <a:off x="6000875"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7" name="Google Shape;217;p82"/>
          <p:cNvSpPr txBox="1">
            <a:spLocks noGrp="1"/>
          </p:cNvSpPr>
          <p:nvPr>
            <p:ph type="title" idx="13"/>
          </p:nvPr>
        </p:nvSpPr>
        <p:spPr>
          <a:xfrm>
            <a:off x="6000876"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32352"/>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18" name="Google Shape;218;p82"/>
          <p:cNvSpPr txBox="1">
            <a:spLocks noGrp="1"/>
          </p:cNvSpPr>
          <p:nvPr>
            <p:ph type="subTitle" idx="14"/>
          </p:nvPr>
        </p:nvSpPr>
        <p:spPr>
          <a:xfrm>
            <a:off x="6000875"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9" name="Google Shape;219;p82"/>
          <p:cNvSpPr txBox="1">
            <a:spLocks noGrp="1"/>
          </p:cNvSpPr>
          <p:nvPr>
            <p:ph type="title" idx="15"/>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20" name="Google Shape;220;p82"/>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221" name="Google Shape;221;p82"/>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22"/>
        <p:cNvGrpSpPr/>
        <p:nvPr/>
      </p:nvGrpSpPr>
      <p:grpSpPr>
        <a:xfrm>
          <a:off x="0" y="0"/>
          <a:ext cx="0" cy="0"/>
          <a:chOff x="0" y="0"/>
          <a:chExt cx="0" cy="0"/>
        </a:xfrm>
      </p:grpSpPr>
      <p:pic>
        <p:nvPicPr>
          <p:cNvPr id="223" name="Google Shape;223;p8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4" name="Google Shape;224;p8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8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8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83"/>
          <p:cNvSpPr txBox="1">
            <a:spLocks noGrp="1"/>
          </p:cNvSpPr>
          <p:nvPr>
            <p:ph type="title"/>
          </p:nvPr>
        </p:nvSpPr>
        <p:spPr>
          <a:xfrm>
            <a:off x="867750"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28" name="Google Shape;228;p83"/>
          <p:cNvSpPr txBox="1">
            <a:spLocks noGrp="1"/>
          </p:cNvSpPr>
          <p:nvPr>
            <p:ph type="subTitle" idx="1"/>
          </p:nvPr>
        </p:nvSpPr>
        <p:spPr>
          <a:xfrm>
            <a:off x="867750"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29" name="Google Shape;229;p83"/>
          <p:cNvSpPr txBox="1">
            <a:spLocks noGrp="1"/>
          </p:cNvSpPr>
          <p:nvPr>
            <p:ph type="title" idx="2"/>
          </p:nvPr>
        </p:nvSpPr>
        <p:spPr>
          <a:xfrm>
            <a:off x="3651596"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30" name="Google Shape;230;p83"/>
          <p:cNvSpPr txBox="1">
            <a:spLocks noGrp="1"/>
          </p:cNvSpPr>
          <p:nvPr>
            <p:ph type="subTitle" idx="3"/>
          </p:nvPr>
        </p:nvSpPr>
        <p:spPr>
          <a:xfrm>
            <a:off x="3651596"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1" name="Google Shape;231;p83"/>
          <p:cNvSpPr txBox="1">
            <a:spLocks noGrp="1"/>
          </p:cNvSpPr>
          <p:nvPr>
            <p:ph type="title" idx="4"/>
          </p:nvPr>
        </p:nvSpPr>
        <p:spPr>
          <a:xfrm>
            <a:off x="6434843"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232" name="Google Shape;232;p83"/>
          <p:cNvSpPr txBox="1">
            <a:spLocks noGrp="1"/>
          </p:cNvSpPr>
          <p:nvPr>
            <p:ph type="subTitle" idx="5"/>
          </p:nvPr>
        </p:nvSpPr>
        <p:spPr>
          <a:xfrm>
            <a:off x="6434843"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3" name="Google Shape;233;p83"/>
          <p:cNvSpPr txBox="1">
            <a:spLocks noGrp="1"/>
          </p:cNvSpPr>
          <p:nvPr>
            <p:ph type="title" idx="6"/>
          </p:nvPr>
        </p:nvSpPr>
        <p:spPr>
          <a:xfrm>
            <a:off x="1316850"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34" name="Google Shape;234;p83"/>
          <p:cNvSpPr txBox="1">
            <a:spLocks noGrp="1"/>
          </p:cNvSpPr>
          <p:nvPr>
            <p:ph type="title" idx="7"/>
          </p:nvPr>
        </p:nvSpPr>
        <p:spPr>
          <a:xfrm>
            <a:off x="4100400"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a:endParaRPr/>
          </a:p>
        </p:txBody>
      </p:sp>
      <p:sp>
        <p:nvSpPr>
          <p:cNvPr id="235" name="Google Shape;235;p83"/>
          <p:cNvSpPr txBox="1">
            <a:spLocks noGrp="1"/>
          </p:cNvSpPr>
          <p:nvPr>
            <p:ph type="title" idx="8"/>
          </p:nvPr>
        </p:nvSpPr>
        <p:spPr>
          <a:xfrm>
            <a:off x="6883943"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a:endParaRPr/>
          </a:p>
        </p:txBody>
      </p:sp>
      <p:sp>
        <p:nvSpPr>
          <p:cNvPr id="236" name="Google Shape;236;p83"/>
          <p:cNvSpPr txBox="1">
            <a:spLocks noGrp="1"/>
          </p:cNvSpPr>
          <p:nvPr>
            <p:ph type="title" idx="9"/>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37" name="Google Shape;237;p83"/>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238" name="Google Shape;238;p83"/>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8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8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8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8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84"/>
          <p:cNvSpPr txBox="1">
            <a:spLocks noGrp="1"/>
          </p:cNvSpPr>
          <p:nvPr>
            <p:ph type="title"/>
          </p:nvPr>
        </p:nvSpPr>
        <p:spPr>
          <a:xfrm>
            <a:off x="721575" y="54077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45" name="Google Shape;245;p84"/>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84"/>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17"/>
        <p:cNvGrpSpPr/>
        <p:nvPr/>
      </p:nvGrpSpPr>
      <p:grpSpPr>
        <a:xfrm>
          <a:off x="0" y="0"/>
          <a:ext cx="0" cy="0"/>
          <a:chOff x="0" y="0"/>
          <a:chExt cx="0" cy="0"/>
        </a:xfrm>
      </p:grpSpPr>
      <p:pic>
        <p:nvPicPr>
          <p:cNvPr id="18" name="Google Shape;18;p6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6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4"/>
          <p:cNvSpPr txBox="1">
            <a:spLocks noGrp="1"/>
          </p:cNvSpPr>
          <p:nvPr>
            <p:ph type="title"/>
          </p:nvPr>
        </p:nvSpPr>
        <p:spPr>
          <a:xfrm>
            <a:off x="713224"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 name="Google Shape;23;p64"/>
          <p:cNvSpPr txBox="1">
            <a:spLocks noGrp="1"/>
          </p:cNvSpPr>
          <p:nvPr>
            <p:ph type="subTitle" idx="1"/>
          </p:nvPr>
        </p:nvSpPr>
        <p:spPr>
          <a:xfrm>
            <a:off x="713224"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 name="Google Shape;24;p64"/>
          <p:cNvSpPr txBox="1">
            <a:spLocks noGrp="1"/>
          </p:cNvSpPr>
          <p:nvPr>
            <p:ph type="title" idx="2"/>
          </p:nvPr>
        </p:nvSpPr>
        <p:spPr>
          <a:xfrm>
            <a:off x="713224"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 name="Google Shape;25;p64"/>
          <p:cNvSpPr txBox="1">
            <a:spLocks noGrp="1"/>
          </p:cNvSpPr>
          <p:nvPr>
            <p:ph type="subTitle" idx="3"/>
          </p:nvPr>
        </p:nvSpPr>
        <p:spPr>
          <a:xfrm>
            <a:off x="713224"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64"/>
          <p:cNvSpPr txBox="1">
            <a:spLocks noGrp="1"/>
          </p:cNvSpPr>
          <p:nvPr>
            <p:ph type="title" idx="4"/>
          </p:nvPr>
        </p:nvSpPr>
        <p:spPr>
          <a:xfrm>
            <a:off x="3419251"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7" name="Google Shape;27;p64"/>
          <p:cNvSpPr txBox="1">
            <a:spLocks noGrp="1"/>
          </p:cNvSpPr>
          <p:nvPr>
            <p:ph type="subTitle" idx="5"/>
          </p:nvPr>
        </p:nvSpPr>
        <p:spPr>
          <a:xfrm>
            <a:off x="3419251"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 name="Google Shape;28;p64"/>
          <p:cNvSpPr txBox="1">
            <a:spLocks noGrp="1"/>
          </p:cNvSpPr>
          <p:nvPr>
            <p:ph type="title" idx="6"/>
          </p:nvPr>
        </p:nvSpPr>
        <p:spPr>
          <a:xfrm>
            <a:off x="3419251"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64"/>
          <p:cNvSpPr txBox="1">
            <a:spLocks noGrp="1"/>
          </p:cNvSpPr>
          <p:nvPr>
            <p:ph type="subTitle" idx="7"/>
          </p:nvPr>
        </p:nvSpPr>
        <p:spPr>
          <a:xfrm>
            <a:off x="3419251"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 name="Google Shape;30;p64"/>
          <p:cNvSpPr txBox="1">
            <a:spLocks noGrp="1"/>
          </p:cNvSpPr>
          <p:nvPr>
            <p:ph type="title" idx="8"/>
          </p:nvPr>
        </p:nvSpPr>
        <p:spPr>
          <a:xfrm>
            <a:off x="1415374"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64"/>
          <p:cNvSpPr txBox="1">
            <a:spLocks noGrp="1"/>
          </p:cNvSpPr>
          <p:nvPr>
            <p:ph type="title" idx="9"/>
          </p:nvPr>
        </p:nvSpPr>
        <p:spPr>
          <a:xfrm>
            <a:off x="4121401"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2" name="Google Shape;32;p64"/>
          <p:cNvSpPr txBox="1">
            <a:spLocks noGrp="1"/>
          </p:cNvSpPr>
          <p:nvPr>
            <p:ph type="title" idx="13"/>
          </p:nvPr>
        </p:nvSpPr>
        <p:spPr>
          <a:xfrm>
            <a:off x="1415374"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3" name="Google Shape;33;p64"/>
          <p:cNvSpPr txBox="1">
            <a:spLocks noGrp="1"/>
          </p:cNvSpPr>
          <p:nvPr>
            <p:ph type="title" idx="14"/>
          </p:nvPr>
        </p:nvSpPr>
        <p:spPr>
          <a:xfrm>
            <a:off x="4121401"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4" name="Google Shape;34;p64"/>
          <p:cNvSpPr txBox="1">
            <a:spLocks noGrp="1"/>
          </p:cNvSpPr>
          <p:nvPr>
            <p:ph type="title" idx="15"/>
          </p:nvPr>
        </p:nvSpPr>
        <p:spPr>
          <a:xfrm>
            <a:off x="6125276"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64"/>
          <p:cNvSpPr txBox="1">
            <a:spLocks noGrp="1"/>
          </p:cNvSpPr>
          <p:nvPr>
            <p:ph type="subTitle" idx="16"/>
          </p:nvPr>
        </p:nvSpPr>
        <p:spPr>
          <a:xfrm>
            <a:off x="6125276"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p64"/>
          <p:cNvSpPr txBox="1">
            <a:spLocks noGrp="1"/>
          </p:cNvSpPr>
          <p:nvPr>
            <p:ph type="title" idx="17"/>
          </p:nvPr>
        </p:nvSpPr>
        <p:spPr>
          <a:xfrm>
            <a:off x="6125276"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7" name="Google Shape;37;p64"/>
          <p:cNvSpPr txBox="1">
            <a:spLocks noGrp="1"/>
          </p:cNvSpPr>
          <p:nvPr>
            <p:ph type="subTitle" idx="18"/>
          </p:nvPr>
        </p:nvSpPr>
        <p:spPr>
          <a:xfrm>
            <a:off x="6125276"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64"/>
          <p:cNvSpPr txBox="1">
            <a:spLocks noGrp="1"/>
          </p:cNvSpPr>
          <p:nvPr>
            <p:ph type="title" idx="19"/>
          </p:nvPr>
        </p:nvSpPr>
        <p:spPr>
          <a:xfrm>
            <a:off x="6827426"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p64"/>
          <p:cNvSpPr txBox="1">
            <a:spLocks noGrp="1"/>
          </p:cNvSpPr>
          <p:nvPr>
            <p:ph type="title" idx="20"/>
          </p:nvPr>
        </p:nvSpPr>
        <p:spPr>
          <a:xfrm>
            <a:off x="6827426"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pic>
        <p:nvPicPr>
          <p:cNvPr id="40" name="Google Shape;40;p64"/>
          <p:cNvPicPr preferRelativeResize="0"/>
          <p:nvPr/>
        </p:nvPicPr>
        <p:blipFill rotWithShape="1">
          <a:blip r:embed="rId3">
            <a:alphaModFix amt="75000"/>
          </a:blip>
          <a:srcRect/>
          <a:stretch/>
        </p:blipFill>
        <p:spPr>
          <a:xfrm rot="-5400000">
            <a:off x="-1377750" y="2269750"/>
            <a:ext cx="4857272" cy="3007325"/>
          </a:xfrm>
          <a:prstGeom prst="rect">
            <a:avLst/>
          </a:prstGeom>
          <a:noFill/>
          <a:ln>
            <a:noFill/>
          </a:ln>
        </p:spPr>
      </p:pic>
      <p:pic>
        <p:nvPicPr>
          <p:cNvPr id="41" name="Google Shape;41;p64"/>
          <p:cNvPicPr preferRelativeResize="0"/>
          <p:nvPr/>
        </p:nvPicPr>
        <p:blipFill rotWithShape="1">
          <a:blip r:embed="rId3">
            <a:alphaModFix amt="75000"/>
          </a:blip>
          <a:srcRect/>
          <a:stretch/>
        </p:blipFill>
        <p:spPr>
          <a:xfrm rot="5400000">
            <a:off x="5366340" y="82974"/>
            <a:ext cx="5095572" cy="3154876"/>
          </a:xfrm>
          <a:prstGeom prst="rect">
            <a:avLst/>
          </a:prstGeom>
          <a:noFill/>
          <a:ln>
            <a:noFill/>
          </a:ln>
        </p:spPr>
      </p:pic>
      <p:sp>
        <p:nvSpPr>
          <p:cNvPr id="42" name="Google Shape;42;p64"/>
          <p:cNvSpPr txBox="1">
            <a:spLocks noGrp="1"/>
          </p:cNvSpPr>
          <p:nvPr>
            <p:ph type="title" idx="21"/>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8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8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8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8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85"/>
          <p:cNvSpPr txBox="1">
            <a:spLocks noGrp="1"/>
          </p:cNvSpPr>
          <p:nvPr>
            <p:ph type="ctrTitle"/>
          </p:nvPr>
        </p:nvSpPr>
        <p:spPr>
          <a:xfrm>
            <a:off x="2243613" y="573100"/>
            <a:ext cx="4661700" cy="115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85"/>
          <p:cNvSpPr txBox="1">
            <a:spLocks noGrp="1"/>
          </p:cNvSpPr>
          <p:nvPr>
            <p:ph type="subTitle" idx="1"/>
          </p:nvPr>
        </p:nvSpPr>
        <p:spPr>
          <a:xfrm>
            <a:off x="2243625" y="1723300"/>
            <a:ext cx="4661700" cy="115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85"/>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CREDITS: This presentation template was created by </a:t>
            </a:r>
            <a:r>
              <a:rPr lang="en" sz="1200" b="1" i="0" u="none" strike="noStrike" cap="none">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Karla"/>
                <a:ea typeface="Karla"/>
                <a:cs typeface="Karla"/>
                <a:sym typeface="Karla"/>
              </a:rPr>
              <a:t>, and includes icons by </a:t>
            </a:r>
            <a:r>
              <a:rPr lang="en" sz="1200" b="1" i="0" u="none" strike="noStrike" cap="none">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Karla"/>
                <a:ea typeface="Karla"/>
                <a:cs typeface="Karla"/>
                <a:sym typeface="Karla"/>
              </a:rPr>
              <a:t> and infographics &amp; images by </a:t>
            </a:r>
            <a:r>
              <a:rPr lang="en" sz="1200" b="1" i="0" u="none" strike="noStrike" cap="none">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200" b="1" i="0" u="none" strike="noStrike" cap="none">
              <a:solidFill>
                <a:schemeClr val="lt1"/>
              </a:solidFill>
              <a:latin typeface="Karla"/>
              <a:ea typeface="Karla"/>
              <a:cs typeface="Karla"/>
              <a:sym typeface="Karla"/>
            </a:endParaRPr>
          </a:p>
        </p:txBody>
      </p:sp>
      <p:pic>
        <p:nvPicPr>
          <p:cNvPr id="255" name="Google Shape;255;p85"/>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85"/>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8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8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8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8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 name="Google Shape;262;p86"/>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86"/>
          <p:cNvPicPr preferRelativeResize="0"/>
          <p:nvPr/>
        </p:nvPicPr>
        <p:blipFill rotWithShape="1">
          <a:blip r:embed="rId3">
            <a:alphaModFix amt="75000"/>
          </a:blip>
          <a:srcRect l="21333" t="3882"/>
          <a:stretch/>
        </p:blipFill>
        <p:spPr>
          <a:xfrm rot="-10799995">
            <a:off x="5739700" y="2603702"/>
            <a:ext cx="3747200" cy="283507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8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8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8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8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9" name="Google Shape;269;p87"/>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87"/>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45" name="Google Shape;45;p6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5"/>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49" name="Google Shape;49;p65"/>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50" name="Google Shape;50;p65"/>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51"/>
        <p:cNvGrpSpPr/>
        <p:nvPr/>
      </p:nvGrpSpPr>
      <p:grpSpPr>
        <a:xfrm>
          <a:off x="0" y="0"/>
          <a:ext cx="0" cy="0"/>
          <a:chOff x="0" y="0"/>
          <a:chExt cx="0" cy="0"/>
        </a:xfrm>
      </p:grpSpPr>
      <p:pic>
        <p:nvPicPr>
          <p:cNvPr id="52" name="Google Shape;52;p6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3" name="Google Shape;53;p6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6"/>
          <p:cNvSpPr txBox="1">
            <a:spLocks noGrp="1"/>
          </p:cNvSpPr>
          <p:nvPr>
            <p:ph type="subTitle" idx="1"/>
          </p:nvPr>
        </p:nvSpPr>
        <p:spPr>
          <a:xfrm>
            <a:off x="2109048" y="1553404"/>
            <a:ext cx="23154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57" name="Google Shape;57;p66"/>
          <p:cNvSpPr txBox="1">
            <a:spLocks noGrp="1"/>
          </p:cNvSpPr>
          <p:nvPr>
            <p:ph type="subTitle" idx="2"/>
          </p:nvPr>
        </p:nvSpPr>
        <p:spPr>
          <a:xfrm>
            <a:off x="2109047" y="1915655"/>
            <a:ext cx="23154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a:endParaRPr/>
          </a:p>
        </p:txBody>
      </p:sp>
      <p:sp>
        <p:nvSpPr>
          <p:cNvPr id="58" name="Google Shape;58;p66"/>
          <p:cNvSpPr txBox="1">
            <a:spLocks noGrp="1"/>
          </p:cNvSpPr>
          <p:nvPr>
            <p:ph type="subTitle" idx="3"/>
          </p:nvPr>
        </p:nvSpPr>
        <p:spPr>
          <a:xfrm>
            <a:off x="4708749" y="1553404"/>
            <a:ext cx="2326200" cy="45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59" name="Google Shape;59;p66"/>
          <p:cNvSpPr txBox="1">
            <a:spLocks noGrp="1"/>
          </p:cNvSpPr>
          <p:nvPr>
            <p:ph type="subTitle" idx="4"/>
          </p:nvPr>
        </p:nvSpPr>
        <p:spPr>
          <a:xfrm>
            <a:off x="4708753" y="1915655"/>
            <a:ext cx="2326200" cy="48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a:endParaRPr/>
          </a:p>
        </p:txBody>
      </p:sp>
      <p:sp>
        <p:nvSpPr>
          <p:cNvPr id="60" name="Google Shape;60;p66"/>
          <p:cNvSpPr txBox="1">
            <a:spLocks noGrp="1"/>
          </p:cNvSpPr>
          <p:nvPr>
            <p:ph type="subTitle" idx="5"/>
          </p:nvPr>
        </p:nvSpPr>
        <p:spPr>
          <a:xfrm>
            <a:off x="2109048" y="3102807"/>
            <a:ext cx="23133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61" name="Google Shape;61;p66"/>
          <p:cNvSpPr txBox="1">
            <a:spLocks noGrp="1"/>
          </p:cNvSpPr>
          <p:nvPr>
            <p:ph type="subTitle" idx="6"/>
          </p:nvPr>
        </p:nvSpPr>
        <p:spPr>
          <a:xfrm>
            <a:off x="2109047" y="3462836"/>
            <a:ext cx="23133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a:endParaRPr/>
          </a:p>
        </p:txBody>
      </p:sp>
      <p:sp>
        <p:nvSpPr>
          <p:cNvPr id="62" name="Google Shape;62;p66"/>
          <p:cNvSpPr txBox="1">
            <a:spLocks noGrp="1"/>
          </p:cNvSpPr>
          <p:nvPr>
            <p:ph type="subTitle" idx="7"/>
          </p:nvPr>
        </p:nvSpPr>
        <p:spPr>
          <a:xfrm>
            <a:off x="4708750" y="3102806"/>
            <a:ext cx="2326200" cy="45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63" name="Google Shape;63;p66"/>
          <p:cNvSpPr txBox="1">
            <a:spLocks noGrp="1"/>
          </p:cNvSpPr>
          <p:nvPr>
            <p:ph type="subTitle" idx="8"/>
          </p:nvPr>
        </p:nvSpPr>
        <p:spPr>
          <a:xfrm>
            <a:off x="4708753" y="3462836"/>
            <a:ext cx="2326200" cy="48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a:endParaRPr/>
          </a:p>
        </p:txBody>
      </p:sp>
      <p:sp>
        <p:nvSpPr>
          <p:cNvPr id="64" name="Google Shape;64;p66"/>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65" name="Google Shape;65;p66"/>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66" name="Google Shape;66;p66"/>
          <p:cNvPicPr preferRelativeResize="0"/>
          <p:nvPr/>
        </p:nvPicPr>
        <p:blipFill rotWithShape="1">
          <a:blip r:embed="rId3">
            <a:alphaModFix amt="75000"/>
          </a:blip>
          <a:srcRect l="21333" t="3882"/>
          <a:stretch/>
        </p:blipFill>
        <p:spPr>
          <a:xfrm rot="-10799995">
            <a:off x="5587300" y="2451302"/>
            <a:ext cx="3747200" cy="28350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67"/>
        <p:cNvGrpSpPr/>
        <p:nvPr/>
      </p:nvGrpSpPr>
      <p:grpSpPr>
        <a:xfrm>
          <a:off x="0" y="0"/>
          <a:ext cx="0" cy="0"/>
          <a:chOff x="0" y="0"/>
          <a:chExt cx="0" cy="0"/>
        </a:xfrm>
      </p:grpSpPr>
      <p:pic>
        <p:nvPicPr>
          <p:cNvPr id="68" name="Google Shape;68;p6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69" name="Google Shape;69;p6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7"/>
          <p:cNvSpPr txBox="1">
            <a:spLocks noGrp="1"/>
          </p:cNvSpPr>
          <p:nvPr>
            <p:ph type="body" idx="1"/>
          </p:nvPr>
        </p:nvSpPr>
        <p:spPr>
          <a:xfrm>
            <a:off x="720000" y="1456400"/>
            <a:ext cx="7704000" cy="2594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2"/>
              </a:buClr>
              <a:buSzPts val="1200"/>
              <a:buChar char="●"/>
              <a:defRPr sz="1200" b="1"/>
            </a:lvl1pPr>
            <a:lvl2pPr marL="914400" lvl="1" indent="-317500" algn="l">
              <a:lnSpc>
                <a:spcPct val="100000"/>
              </a:lnSpc>
              <a:spcBef>
                <a:spcPts val="0"/>
              </a:spcBef>
              <a:spcAft>
                <a:spcPts val="0"/>
              </a:spcAft>
              <a:buClr>
                <a:schemeClr val="lt1"/>
              </a:buClr>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73" name="Google Shape;73;p67"/>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4" name="Google Shape;74;p67"/>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75" name="Google Shape;75;p67"/>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pic>
        <p:nvPicPr>
          <p:cNvPr id="77" name="Google Shape;77;p68"/>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78" name="Google Shape;78;p68"/>
          <p:cNvPicPr preferRelativeResize="0"/>
          <p:nvPr/>
        </p:nvPicPr>
        <p:blipFill rotWithShape="1">
          <a:blip r:embed="rId2">
            <a:alphaModFix amt="75000"/>
          </a:blip>
          <a:srcRect l="16618" t="14667"/>
          <a:stretch/>
        </p:blipFill>
        <p:spPr>
          <a:xfrm rot="4">
            <a:off x="-57150" y="-190497"/>
            <a:ext cx="4810127" cy="3047996"/>
          </a:xfrm>
          <a:prstGeom prst="rect">
            <a:avLst/>
          </a:prstGeom>
          <a:noFill/>
          <a:ln>
            <a:noFill/>
          </a:ln>
        </p:spPr>
      </p:pic>
      <p:pic>
        <p:nvPicPr>
          <p:cNvPr id="79" name="Google Shape;79;p68"/>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80" name="Google Shape;80;p6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8"/>
          <p:cNvSpPr txBox="1">
            <a:spLocks noGrp="1"/>
          </p:cNvSpPr>
          <p:nvPr>
            <p:ph type="title"/>
          </p:nvPr>
        </p:nvSpPr>
        <p:spPr>
          <a:xfrm>
            <a:off x="720000" y="540000"/>
            <a:ext cx="7704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68"/>
          <p:cNvSpPr txBox="1">
            <a:spLocks noGrp="1"/>
          </p:cNvSpPr>
          <p:nvPr>
            <p:ph type="subTitle" idx="1"/>
          </p:nvPr>
        </p:nvSpPr>
        <p:spPr>
          <a:xfrm>
            <a:off x="1605775" y="3703499"/>
            <a:ext cx="2846700" cy="7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68"/>
          <p:cNvSpPr txBox="1">
            <a:spLocks noGrp="1"/>
          </p:cNvSpPr>
          <p:nvPr>
            <p:ph type="subTitle" idx="2"/>
          </p:nvPr>
        </p:nvSpPr>
        <p:spPr>
          <a:xfrm>
            <a:off x="4688050" y="3703499"/>
            <a:ext cx="2846700" cy="7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68"/>
          <p:cNvSpPr txBox="1">
            <a:spLocks noGrp="1"/>
          </p:cNvSpPr>
          <p:nvPr>
            <p:ph type="subTitle" idx="3"/>
          </p:nvPr>
        </p:nvSpPr>
        <p:spPr>
          <a:xfrm>
            <a:off x="1605779" y="3328943"/>
            <a:ext cx="28467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87" name="Google Shape;87;p68"/>
          <p:cNvSpPr txBox="1">
            <a:spLocks noGrp="1"/>
          </p:cNvSpPr>
          <p:nvPr>
            <p:ph type="subTitle" idx="4"/>
          </p:nvPr>
        </p:nvSpPr>
        <p:spPr>
          <a:xfrm>
            <a:off x="4688055" y="3328943"/>
            <a:ext cx="28467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pic>
        <p:nvPicPr>
          <p:cNvPr id="89" name="Google Shape;89;p6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0" name="Google Shape;90;p69"/>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9"/>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9"/>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9"/>
          <p:cNvSpPr txBox="1">
            <a:spLocks noGrp="1"/>
          </p:cNvSpPr>
          <p:nvPr>
            <p:ph type="title"/>
          </p:nvPr>
        </p:nvSpPr>
        <p:spPr>
          <a:xfrm>
            <a:off x="4491888" y="1682463"/>
            <a:ext cx="3312300" cy="111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700">
                <a:solidFill>
                  <a:schemeClr val="accen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94" name="Google Shape;94;p69"/>
          <p:cNvSpPr txBox="1">
            <a:spLocks noGrp="1"/>
          </p:cNvSpPr>
          <p:nvPr>
            <p:ph type="subTitle" idx="1"/>
          </p:nvPr>
        </p:nvSpPr>
        <p:spPr>
          <a:xfrm>
            <a:off x="4491888" y="2851113"/>
            <a:ext cx="3312300" cy="60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95" name="Google Shape;95;p69"/>
          <p:cNvSpPr txBox="1">
            <a:spLocks noGrp="1"/>
          </p:cNvSpPr>
          <p:nvPr>
            <p:ph type="title" idx="2"/>
          </p:nvPr>
        </p:nvSpPr>
        <p:spPr>
          <a:xfrm>
            <a:off x="1931113" y="1872250"/>
            <a:ext cx="1728900" cy="118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96" name="Google Shape;96;p69"/>
          <p:cNvPicPr preferRelativeResize="0"/>
          <p:nvPr/>
        </p:nvPicPr>
        <p:blipFill rotWithShape="1">
          <a:blip r:embed="rId3">
            <a:alphaModFix amt="75000"/>
          </a:blip>
          <a:srcRect/>
          <a:stretch/>
        </p:blipFill>
        <p:spPr>
          <a:xfrm>
            <a:off x="-1015800" y="-419100"/>
            <a:ext cx="6190054" cy="3832501"/>
          </a:xfrm>
          <a:prstGeom prst="rect">
            <a:avLst/>
          </a:prstGeom>
          <a:noFill/>
          <a:ln>
            <a:noFill/>
          </a:ln>
        </p:spPr>
      </p:pic>
      <p:pic>
        <p:nvPicPr>
          <p:cNvPr id="97" name="Google Shape;97;p69"/>
          <p:cNvPicPr preferRelativeResize="0"/>
          <p:nvPr/>
        </p:nvPicPr>
        <p:blipFill rotWithShape="1">
          <a:blip r:embed="rId3">
            <a:alphaModFix amt="75000"/>
          </a:blip>
          <a:srcRect/>
          <a:stretch/>
        </p:blipFill>
        <p:spPr>
          <a:xfrm rot="10800000">
            <a:off x="4352926" y="1967775"/>
            <a:ext cx="5790899" cy="35853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
        <p:cNvGrpSpPr/>
        <p:nvPr/>
      </p:nvGrpSpPr>
      <p:grpSpPr>
        <a:xfrm>
          <a:off x="0" y="0"/>
          <a:ext cx="0" cy="0"/>
          <a:chOff x="0" y="0"/>
          <a:chExt cx="0" cy="0"/>
        </a:xfrm>
      </p:grpSpPr>
      <p:pic>
        <p:nvPicPr>
          <p:cNvPr id="130" name="Google Shape;130;p7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1" name="Google Shape;131;p7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73"/>
          <p:cNvSpPr txBox="1">
            <a:spLocks noGrp="1"/>
          </p:cNvSpPr>
          <p:nvPr>
            <p:ph type="title"/>
          </p:nvPr>
        </p:nvSpPr>
        <p:spPr>
          <a:xfrm>
            <a:off x="4381506" y="887025"/>
            <a:ext cx="4038600" cy="95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73"/>
          <p:cNvSpPr txBox="1">
            <a:spLocks noGrp="1"/>
          </p:cNvSpPr>
          <p:nvPr>
            <p:ph type="body" idx="1"/>
          </p:nvPr>
        </p:nvSpPr>
        <p:spPr>
          <a:xfrm>
            <a:off x="4381500" y="1843575"/>
            <a:ext cx="4038600" cy="2436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sz="1300"/>
            </a:lvl3pPr>
            <a:lvl4pPr marL="1828800" lvl="3" indent="-311150" algn="l">
              <a:lnSpc>
                <a:spcPct val="100000"/>
              </a:lnSpc>
              <a:spcBef>
                <a:spcPts val="0"/>
              </a:spcBef>
              <a:spcAft>
                <a:spcPts val="0"/>
              </a:spcAft>
              <a:buSzPts val="1300"/>
              <a:buChar char="●"/>
              <a:defRPr sz="1300"/>
            </a:lvl4pPr>
            <a:lvl5pPr marL="2286000" lvl="4" indent="-311150" algn="l">
              <a:lnSpc>
                <a:spcPct val="100000"/>
              </a:lnSpc>
              <a:spcBef>
                <a:spcPts val="0"/>
              </a:spcBef>
              <a:spcAft>
                <a:spcPts val="0"/>
              </a:spcAft>
              <a:buSzPts val="1300"/>
              <a:buChar char="○"/>
              <a:defRPr sz="1300"/>
            </a:lvl5pPr>
            <a:lvl6pPr marL="2743200" lvl="5" indent="-311150" algn="l">
              <a:lnSpc>
                <a:spcPct val="100000"/>
              </a:lnSpc>
              <a:spcBef>
                <a:spcPts val="0"/>
              </a:spcBef>
              <a:spcAft>
                <a:spcPts val="0"/>
              </a:spcAft>
              <a:buSzPts val="1300"/>
              <a:buChar char="■"/>
              <a:defRPr sz="1300"/>
            </a:lvl6pPr>
            <a:lvl7pPr marL="3200400" lvl="6" indent="-311150" algn="l">
              <a:lnSpc>
                <a:spcPct val="100000"/>
              </a:lnSpc>
              <a:spcBef>
                <a:spcPts val="0"/>
              </a:spcBef>
              <a:spcAft>
                <a:spcPts val="0"/>
              </a:spcAft>
              <a:buSzPts val="1300"/>
              <a:buChar char="●"/>
              <a:defRPr sz="1300"/>
            </a:lvl7pPr>
            <a:lvl8pPr marL="3657600" lvl="7" indent="-311150" algn="l">
              <a:lnSpc>
                <a:spcPct val="100000"/>
              </a:lnSpc>
              <a:spcBef>
                <a:spcPts val="0"/>
              </a:spcBef>
              <a:spcAft>
                <a:spcPts val="0"/>
              </a:spcAft>
              <a:buSzPts val="1300"/>
              <a:buChar char="○"/>
              <a:defRPr sz="1300"/>
            </a:lvl8pPr>
            <a:lvl9pPr marL="4114800" lvl="8" indent="-311150" algn="l">
              <a:lnSpc>
                <a:spcPct val="100000"/>
              </a:lnSpc>
              <a:spcBef>
                <a:spcPts val="0"/>
              </a:spcBef>
              <a:spcAft>
                <a:spcPts val="0"/>
              </a:spcAft>
              <a:buSzPts val="1300"/>
              <a:buChar char="■"/>
              <a:defRPr sz="1300"/>
            </a:lvl9pPr>
          </a:lstStyle>
          <a:p>
            <a:endParaRPr/>
          </a:p>
        </p:txBody>
      </p:sp>
      <p:pic>
        <p:nvPicPr>
          <p:cNvPr id="136" name="Google Shape;136;p73"/>
          <p:cNvPicPr preferRelativeResize="0"/>
          <p:nvPr/>
        </p:nvPicPr>
        <p:blipFill rotWithShape="1">
          <a:blip r:embed="rId3">
            <a:alphaModFix amt="75000"/>
          </a:blip>
          <a:srcRect l="24155" t="16302"/>
          <a:stretch/>
        </p:blipFill>
        <p:spPr>
          <a:xfrm rot="5400000">
            <a:off x="5767588" y="527636"/>
            <a:ext cx="4294574" cy="2934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
        <p:cNvGrpSpPr/>
        <p:nvPr/>
      </p:nvGrpSpPr>
      <p:grpSpPr>
        <a:xfrm>
          <a:off x="0" y="0"/>
          <a:ext cx="0" cy="0"/>
          <a:chOff x="0" y="0"/>
          <a:chExt cx="0" cy="0"/>
        </a:xfrm>
      </p:grpSpPr>
      <p:pic>
        <p:nvPicPr>
          <p:cNvPr id="138" name="Google Shape;138;p7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9" name="Google Shape;139;p7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4"/>
          <p:cNvSpPr txBox="1">
            <a:spLocks noGrp="1"/>
          </p:cNvSpPr>
          <p:nvPr>
            <p:ph type="title"/>
          </p:nvPr>
        </p:nvSpPr>
        <p:spPr>
          <a:xfrm>
            <a:off x="970400" y="1168075"/>
            <a:ext cx="3133800" cy="181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43" name="Google Shape;143;p74"/>
          <p:cNvSpPr txBox="1">
            <a:spLocks noGrp="1"/>
          </p:cNvSpPr>
          <p:nvPr>
            <p:ph type="subTitle" idx="1"/>
          </p:nvPr>
        </p:nvSpPr>
        <p:spPr>
          <a:xfrm>
            <a:off x="970400" y="3167250"/>
            <a:ext cx="3133800" cy="84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144" name="Google Shape;144;p74"/>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62"/>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7" name="Google Shape;7;p62"/>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qubvel/segmentation%5C_models"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natasasdj/anomalyDetection"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github.com/AdneneBoumessouer/MVTec-Anomaly-Detection"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
          <p:cNvSpPr/>
          <p:nvPr/>
        </p:nvSpPr>
        <p:spPr>
          <a:xfrm>
            <a:off x="752400" y="1983300"/>
            <a:ext cx="7791600" cy="1078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
          <p:cNvSpPr txBox="1">
            <a:spLocks noGrp="1"/>
          </p:cNvSpPr>
          <p:nvPr>
            <p:ph type="ctrTitle"/>
          </p:nvPr>
        </p:nvSpPr>
        <p:spPr>
          <a:xfrm>
            <a:off x="687550" y="2125450"/>
            <a:ext cx="7976700" cy="12525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en" sz="3000">
                <a:latin typeface="Roboto Medium"/>
                <a:ea typeface="Roboto Medium"/>
                <a:cs typeface="Roboto Medium"/>
                <a:sym typeface="Roboto Medium"/>
              </a:rPr>
              <a:t>PHÁT HIỆN LỖI BỀ MẶT TƯỜNG</a:t>
            </a:r>
            <a:endParaRPr sz="3000">
              <a:latin typeface="Roboto Medium"/>
              <a:ea typeface="Roboto Medium"/>
              <a:cs typeface="Roboto Medium"/>
              <a:sym typeface="Roboto Medium"/>
            </a:endParaRPr>
          </a:p>
          <a:p>
            <a:pPr marL="0" lvl="0" indent="0" algn="ctr" rtl="0">
              <a:lnSpc>
                <a:spcPct val="90000"/>
              </a:lnSpc>
              <a:spcBef>
                <a:spcPts val="0"/>
              </a:spcBef>
              <a:spcAft>
                <a:spcPts val="0"/>
              </a:spcAft>
              <a:buSzPts val="5200"/>
              <a:buNone/>
            </a:pPr>
            <a:r>
              <a:rPr lang="en" sz="3000">
                <a:latin typeface="Roboto Medium"/>
                <a:ea typeface="Roboto Medium"/>
                <a:cs typeface="Roboto Medium"/>
                <a:sym typeface="Roboto Medium"/>
              </a:rPr>
              <a:t>SỬ DỤNG ROBOT LEO TƯỜNG VÀ MÁY HỌC</a:t>
            </a:r>
            <a:endParaRPr sz="3000">
              <a:latin typeface="Roboto Medium"/>
              <a:ea typeface="Roboto Medium"/>
              <a:cs typeface="Roboto Medium"/>
              <a:sym typeface="Roboto Medium"/>
            </a:endParaRPr>
          </a:p>
          <a:p>
            <a:pPr marL="0" lvl="0" indent="0" algn="ctr" rtl="0">
              <a:lnSpc>
                <a:spcPct val="90000"/>
              </a:lnSpc>
              <a:spcBef>
                <a:spcPts val="0"/>
              </a:spcBef>
              <a:spcAft>
                <a:spcPts val="0"/>
              </a:spcAft>
              <a:buSzPts val="5200"/>
              <a:buNone/>
            </a:pPr>
            <a:endParaRPr sz="3000">
              <a:latin typeface="Roboto Medium"/>
              <a:ea typeface="Roboto Medium"/>
              <a:cs typeface="Roboto Medium"/>
              <a:sym typeface="Roboto Medium"/>
            </a:endParaRPr>
          </a:p>
        </p:txBody>
      </p:sp>
      <p:sp>
        <p:nvSpPr>
          <p:cNvPr id="277" name="Google Shape;277;p1"/>
          <p:cNvSpPr txBox="1">
            <a:spLocks noGrp="1"/>
          </p:cNvSpPr>
          <p:nvPr>
            <p:ph type="subTitle" idx="1"/>
          </p:nvPr>
        </p:nvSpPr>
        <p:spPr>
          <a:xfrm>
            <a:off x="4743900" y="3377950"/>
            <a:ext cx="3800100" cy="125250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a:latin typeface="Roboto Medium"/>
                <a:ea typeface="Roboto Medium"/>
                <a:cs typeface="Roboto Medium"/>
                <a:sym typeface="Roboto Medium"/>
              </a:rPr>
              <a:t>Nguyễn Kế Văn     - 1915887</a:t>
            </a:r>
            <a:endParaRPr dirty="0">
              <a:latin typeface="Roboto Medium"/>
              <a:ea typeface="Roboto Medium"/>
              <a:cs typeface="Roboto Medium"/>
              <a:sym typeface="Roboto Medium"/>
            </a:endParaRPr>
          </a:p>
          <a:p>
            <a:pPr marL="0" lvl="0" indent="0" algn="ctr" rtl="0">
              <a:lnSpc>
                <a:spcPct val="100000"/>
              </a:lnSpc>
              <a:spcBef>
                <a:spcPts val="0"/>
              </a:spcBef>
              <a:spcAft>
                <a:spcPts val="0"/>
              </a:spcAft>
              <a:buSzPts val="1400"/>
              <a:buNone/>
            </a:pPr>
            <a:endParaRPr dirty="0">
              <a:latin typeface="Roboto Medium"/>
              <a:ea typeface="Roboto Medium"/>
              <a:cs typeface="Roboto Medium"/>
              <a:sym typeface="Roboto Medium"/>
            </a:endParaRPr>
          </a:p>
        </p:txBody>
      </p:sp>
      <p:pic>
        <p:nvPicPr>
          <p:cNvPr id="279" name="Google Shape;279;p1"/>
          <p:cNvPicPr preferRelativeResize="0"/>
          <p:nvPr/>
        </p:nvPicPr>
        <p:blipFill rotWithShape="1">
          <a:blip r:embed="rId3">
            <a:alphaModFix/>
          </a:blip>
          <a:srcRect/>
          <a:stretch/>
        </p:blipFill>
        <p:spPr>
          <a:xfrm>
            <a:off x="294225" y="54500"/>
            <a:ext cx="1525627" cy="1387074"/>
          </a:xfrm>
          <a:prstGeom prst="rect">
            <a:avLst/>
          </a:prstGeom>
          <a:noFill/>
          <a:ln>
            <a:noFill/>
          </a:ln>
        </p:spPr>
      </p:pic>
      <p:sp>
        <p:nvSpPr>
          <p:cNvPr id="280" name="Google Shape;280;p1"/>
          <p:cNvSpPr txBox="1">
            <a:spLocks noGrp="1"/>
          </p:cNvSpPr>
          <p:nvPr>
            <p:ph type="ctrTitle"/>
          </p:nvPr>
        </p:nvSpPr>
        <p:spPr>
          <a:xfrm>
            <a:off x="1625850" y="165152"/>
            <a:ext cx="5892300" cy="9045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en" sz="2000" dirty="0">
                <a:latin typeface="Roboto Medium"/>
                <a:ea typeface="Roboto Medium"/>
                <a:cs typeface="Roboto Medium"/>
                <a:sym typeface="Roboto Medium"/>
              </a:rPr>
              <a:t>ĐẠI HỌC QUỐC GIA TP.HCM</a:t>
            </a:r>
            <a:endParaRPr sz="2000" dirty="0">
              <a:latin typeface="Roboto Medium"/>
              <a:ea typeface="Roboto Medium"/>
              <a:cs typeface="Roboto Medium"/>
              <a:sym typeface="Roboto Medium"/>
            </a:endParaRPr>
          </a:p>
          <a:p>
            <a:pPr marL="0" lvl="0" indent="0" algn="ctr" rtl="0">
              <a:lnSpc>
                <a:spcPct val="90000"/>
              </a:lnSpc>
              <a:spcBef>
                <a:spcPts val="0"/>
              </a:spcBef>
              <a:spcAft>
                <a:spcPts val="0"/>
              </a:spcAft>
              <a:buSzPts val="5200"/>
              <a:buNone/>
            </a:pPr>
            <a:r>
              <a:rPr lang="en" sz="2000" dirty="0">
                <a:latin typeface="Roboto Medium"/>
                <a:ea typeface="Roboto Medium"/>
                <a:cs typeface="Roboto Medium"/>
                <a:sym typeface="Roboto Medium"/>
              </a:rPr>
              <a:t>TRƯỜNG ĐẠI HỌC BÁCH KHOA</a:t>
            </a:r>
            <a:endParaRPr sz="2000" dirty="0">
              <a:latin typeface="Roboto Medium"/>
              <a:ea typeface="Roboto Medium"/>
              <a:cs typeface="Roboto Medium"/>
              <a:sym typeface="Roboto Medium"/>
            </a:endParaRPr>
          </a:p>
          <a:p>
            <a:pPr marL="0" lvl="0" indent="0" algn="ctr" rtl="0">
              <a:lnSpc>
                <a:spcPct val="90000"/>
              </a:lnSpc>
              <a:spcBef>
                <a:spcPts val="0"/>
              </a:spcBef>
              <a:spcAft>
                <a:spcPts val="0"/>
              </a:spcAft>
              <a:buSzPts val="5200"/>
              <a:buNone/>
            </a:pPr>
            <a:r>
              <a:rPr lang="en" sz="2000" dirty="0">
                <a:latin typeface="Roboto Medium"/>
                <a:ea typeface="Roboto Medium"/>
                <a:cs typeface="Roboto Medium"/>
                <a:sym typeface="Roboto Medium"/>
              </a:rPr>
              <a:t>KHOA KHOA HỌC VÀ KỸ THUẬT MÁY TÍNH</a:t>
            </a:r>
            <a:endParaRPr sz="2000" dirty="0">
              <a:latin typeface="Roboto Medium"/>
              <a:ea typeface="Roboto Medium"/>
              <a:cs typeface="Roboto Medium"/>
              <a:sym typeface="Roboto Medium"/>
            </a:endParaRPr>
          </a:p>
          <a:p>
            <a:pPr marL="0" lvl="0" indent="0" algn="ctr" rtl="0">
              <a:lnSpc>
                <a:spcPct val="90000"/>
              </a:lnSpc>
              <a:spcBef>
                <a:spcPts val="0"/>
              </a:spcBef>
              <a:spcAft>
                <a:spcPts val="0"/>
              </a:spcAft>
              <a:buSzPts val="5200"/>
              <a:buNone/>
            </a:pPr>
            <a:endParaRPr sz="2000" dirty="0">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
          <p:cNvSpPr/>
          <p:nvPr/>
        </p:nvSpPr>
        <p:spPr>
          <a:xfrm>
            <a:off x="716463" y="2095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0"/>
          <p:cNvSpPr txBox="1">
            <a:spLocks noGrp="1"/>
          </p:cNvSpPr>
          <p:nvPr>
            <p:ph type="title"/>
          </p:nvPr>
        </p:nvSpPr>
        <p:spPr>
          <a:xfrm>
            <a:off x="723238" y="239250"/>
            <a:ext cx="7704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Công trình liên quan</a:t>
            </a:r>
            <a:endParaRPr>
              <a:latin typeface="Roboto Medium"/>
              <a:ea typeface="Roboto Medium"/>
              <a:cs typeface="Roboto Medium"/>
              <a:sym typeface="Roboto Medium"/>
            </a:endParaRPr>
          </a:p>
        </p:txBody>
      </p:sp>
      <p:sp>
        <p:nvSpPr>
          <p:cNvPr id="510" name="Google Shape;510;p10"/>
          <p:cNvSpPr txBox="1">
            <a:spLocks noGrp="1"/>
          </p:cNvSpPr>
          <p:nvPr>
            <p:ph type="subTitle" idx="1"/>
          </p:nvPr>
        </p:nvSpPr>
        <p:spPr>
          <a:xfrm>
            <a:off x="1907025" y="991750"/>
            <a:ext cx="5722200" cy="782700"/>
          </a:xfrm>
          <a:prstGeom prst="rect">
            <a:avLst/>
          </a:prstGeom>
          <a:noFill/>
          <a:ln>
            <a:noFill/>
          </a:ln>
        </p:spPr>
        <p:txBody>
          <a:bodyPr spcFirstLastPara="1" wrap="square" lIns="182875" tIns="91425" rIns="182875" bIns="91425" anchor="t" anchorCtr="0">
            <a:noAutofit/>
          </a:bodyPr>
          <a:lstStyle/>
          <a:p>
            <a:pPr marL="0" lvl="0" indent="0" algn="ctr" rtl="0">
              <a:lnSpc>
                <a:spcPct val="100000"/>
              </a:lnSpc>
              <a:spcBef>
                <a:spcPts val="0"/>
              </a:spcBef>
              <a:spcAft>
                <a:spcPts val="0"/>
              </a:spcAft>
              <a:buSzPts val="1400"/>
              <a:buNone/>
            </a:pPr>
            <a:r>
              <a:rPr lang="en" sz="1700">
                <a:solidFill>
                  <a:schemeClr val="accent1"/>
                </a:solidFill>
                <a:latin typeface="Roboto"/>
                <a:ea typeface="Roboto"/>
                <a:cs typeface="Roboto"/>
                <a:sym typeface="Roboto"/>
              </a:rPr>
              <a:t>Phương pháp ‘’</a:t>
            </a:r>
            <a:r>
              <a:rPr lang="en" sz="1700" i="1">
                <a:solidFill>
                  <a:schemeClr val="accent1"/>
                </a:solidFill>
                <a:latin typeface="Roboto"/>
                <a:ea typeface="Roboto"/>
                <a:cs typeface="Roboto"/>
                <a:sym typeface="Roboto"/>
              </a:rPr>
              <a:t>Phát hiện vết nứt trong kết cấu bê tông bằng cách sử dụng Học sâu</a:t>
            </a:r>
            <a:r>
              <a:rPr lang="en" sz="1700">
                <a:solidFill>
                  <a:schemeClr val="accent1"/>
                </a:solidFill>
                <a:latin typeface="Roboto"/>
                <a:ea typeface="Roboto"/>
                <a:cs typeface="Roboto"/>
                <a:sym typeface="Roboto"/>
              </a:rPr>
              <a:t>’’ của Vanghn Peter Golding</a:t>
            </a:r>
            <a:endParaRPr sz="1700">
              <a:solidFill>
                <a:schemeClr val="accent1"/>
              </a:solidFill>
              <a:latin typeface="Roboto"/>
              <a:ea typeface="Roboto"/>
              <a:cs typeface="Roboto"/>
              <a:sym typeface="Roboto"/>
            </a:endParaRPr>
          </a:p>
          <a:p>
            <a:pPr marL="0" lvl="0" indent="0" algn="ctr" rtl="0">
              <a:lnSpc>
                <a:spcPct val="100000"/>
              </a:lnSpc>
              <a:spcBef>
                <a:spcPts val="0"/>
              </a:spcBef>
              <a:spcAft>
                <a:spcPts val="0"/>
              </a:spcAft>
              <a:buSzPts val="1400"/>
              <a:buNone/>
            </a:pPr>
            <a:endParaRPr sz="1700">
              <a:solidFill>
                <a:schemeClr val="accent1"/>
              </a:solidFill>
              <a:latin typeface="Roboto"/>
              <a:ea typeface="Roboto"/>
              <a:cs typeface="Roboto"/>
              <a:sym typeface="Roboto"/>
            </a:endParaRPr>
          </a:p>
          <a:p>
            <a:pPr marL="0" lvl="0" indent="0" algn="ctr" rtl="0">
              <a:lnSpc>
                <a:spcPct val="100000"/>
              </a:lnSpc>
              <a:spcBef>
                <a:spcPts val="0"/>
              </a:spcBef>
              <a:spcAft>
                <a:spcPts val="0"/>
              </a:spcAft>
              <a:buSzPts val="1400"/>
              <a:buNone/>
            </a:pPr>
            <a:endParaRPr sz="1700">
              <a:solidFill>
                <a:schemeClr val="accent1"/>
              </a:solidFill>
              <a:latin typeface="Roboto"/>
              <a:ea typeface="Roboto"/>
              <a:cs typeface="Roboto"/>
              <a:sym typeface="Roboto"/>
            </a:endParaRPr>
          </a:p>
        </p:txBody>
      </p:sp>
      <p:grpSp>
        <p:nvGrpSpPr>
          <p:cNvPr id="511" name="Google Shape;511;p10"/>
          <p:cNvGrpSpPr/>
          <p:nvPr/>
        </p:nvGrpSpPr>
        <p:grpSpPr>
          <a:xfrm rot="10800000">
            <a:off x="216507" y="209546"/>
            <a:ext cx="288601" cy="1096693"/>
            <a:chOff x="1006700" y="2603975"/>
            <a:chExt cx="55450" cy="210700"/>
          </a:xfrm>
        </p:grpSpPr>
        <p:sp>
          <p:nvSpPr>
            <p:cNvPr id="512" name="Google Shape;512;p1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18" name="Google Shape;518;p10"/>
          <p:cNvPicPr preferRelativeResize="0"/>
          <p:nvPr/>
        </p:nvPicPr>
        <p:blipFill rotWithShape="1">
          <a:blip r:embed="rId3">
            <a:alphaModFix/>
          </a:blip>
          <a:srcRect/>
          <a:stretch/>
        </p:blipFill>
        <p:spPr>
          <a:xfrm>
            <a:off x="1997875" y="2133632"/>
            <a:ext cx="5433951" cy="26478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1"/>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1"/>
          <p:cNvSpPr txBox="1">
            <a:spLocks noGrp="1"/>
          </p:cNvSpPr>
          <p:nvPr>
            <p:ph type="title"/>
          </p:nvPr>
        </p:nvSpPr>
        <p:spPr>
          <a:xfrm>
            <a:off x="4357150" y="1704925"/>
            <a:ext cx="4500000"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Medium"/>
                <a:ea typeface="Roboto Medium"/>
                <a:cs typeface="Roboto Medium"/>
                <a:sym typeface="Roboto Medium"/>
              </a:rPr>
              <a:t>Kiến trúc tổng quan</a:t>
            </a:r>
            <a:endParaRPr>
              <a:latin typeface="Roboto Medium"/>
              <a:ea typeface="Roboto Medium"/>
              <a:cs typeface="Roboto Medium"/>
              <a:sym typeface="Roboto Medium"/>
            </a:endParaRPr>
          </a:p>
        </p:txBody>
      </p:sp>
      <p:sp>
        <p:nvSpPr>
          <p:cNvPr id="525" name="Google Shape;525;p11"/>
          <p:cNvSpPr txBox="1">
            <a:spLocks noGrp="1"/>
          </p:cNvSpPr>
          <p:nvPr>
            <p:ph type="title" idx="2"/>
          </p:nvPr>
        </p:nvSpPr>
        <p:spPr>
          <a:xfrm>
            <a:off x="1743900" y="1872250"/>
            <a:ext cx="2246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02</a:t>
            </a:r>
            <a:endParaRPr/>
          </a:p>
        </p:txBody>
      </p:sp>
      <p:grpSp>
        <p:nvGrpSpPr>
          <p:cNvPr id="526" name="Google Shape;526;p11"/>
          <p:cNvGrpSpPr/>
          <p:nvPr/>
        </p:nvGrpSpPr>
        <p:grpSpPr>
          <a:xfrm rot="10800000">
            <a:off x="8057882" y="382596"/>
            <a:ext cx="288601" cy="1096693"/>
            <a:chOff x="1006700" y="2603975"/>
            <a:chExt cx="55450" cy="210700"/>
          </a:xfrm>
        </p:grpSpPr>
        <p:sp>
          <p:nvSpPr>
            <p:cNvPr id="527" name="Google Shape;527;p1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3" name="Google Shape;533;p11"/>
          <p:cNvGrpSpPr/>
          <p:nvPr/>
        </p:nvGrpSpPr>
        <p:grpSpPr>
          <a:xfrm>
            <a:off x="558602" y="508321"/>
            <a:ext cx="781224" cy="726909"/>
            <a:chOff x="827350" y="3629733"/>
            <a:chExt cx="1431600" cy="1332067"/>
          </a:xfrm>
        </p:grpSpPr>
        <p:sp>
          <p:nvSpPr>
            <p:cNvPr id="534" name="Google Shape;534;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11"/>
          <p:cNvGrpSpPr/>
          <p:nvPr/>
        </p:nvGrpSpPr>
        <p:grpSpPr>
          <a:xfrm>
            <a:off x="1387564" y="321673"/>
            <a:ext cx="356325" cy="331552"/>
            <a:chOff x="827350" y="3629733"/>
            <a:chExt cx="1431600" cy="1332067"/>
          </a:xfrm>
        </p:grpSpPr>
        <p:sp>
          <p:nvSpPr>
            <p:cNvPr id="538" name="Google Shape;538;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11"/>
          <p:cNvGrpSpPr/>
          <p:nvPr/>
        </p:nvGrpSpPr>
        <p:grpSpPr>
          <a:xfrm>
            <a:off x="7535601" y="3848738"/>
            <a:ext cx="895180" cy="832942"/>
            <a:chOff x="827350" y="3629733"/>
            <a:chExt cx="1431600" cy="1332067"/>
          </a:xfrm>
        </p:grpSpPr>
        <p:sp>
          <p:nvSpPr>
            <p:cNvPr id="542" name="Google Shape;542;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5" name="Google Shape;545;p11"/>
          <p:cNvGrpSpPr/>
          <p:nvPr/>
        </p:nvGrpSpPr>
        <p:grpSpPr>
          <a:xfrm>
            <a:off x="7902683" y="2980240"/>
            <a:ext cx="598982" cy="557337"/>
            <a:chOff x="827350" y="3629733"/>
            <a:chExt cx="1431600" cy="1332067"/>
          </a:xfrm>
        </p:grpSpPr>
        <p:sp>
          <p:nvSpPr>
            <p:cNvPr id="546" name="Google Shape;546;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 name="Google Shape;549;p11"/>
          <p:cNvGrpSpPr/>
          <p:nvPr/>
        </p:nvGrpSpPr>
        <p:grpSpPr>
          <a:xfrm>
            <a:off x="6634531" y="4239131"/>
            <a:ext cx="464268" cy="431989"/>
            <a:chOff x="827350" y="3629733"/>
            <a:chExt cx="1431600" cy="1332067"/>
          </a:xfrm>
        </p:grpSpPr>
        <p:sp>
          <p:nvSpPr>
            <p:cNvPr id="550" name="Google Shape;550;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11"/>
          <p:cNvGrpSpPr/>
          <p:nvPr/>
        </p:nvGrpSpPr>
        <p:grpSpPr>
          <a:xfrm rot="5400000">
            <a:off x="962657" y="3906771"/>
            <a:ext cx="288601" cy="1096693"/>
            <a:chOff x="1006700" y="2603975"/>
            <a:chExt cx="55450" cy="210700"/>
          </a:xfrm>
        </p:grpSpPr>
        <p:sp>
          <p:nvSpPr>
            <p:cNvPr id="554" name="Google Shape;554;p1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11"/>
          <p:cNvSpPr txBox="1">
            <a:spLocks noGrp="1"/>
          </p:cNvSpPr>
          <p:nvPr>
            <p:ph type="title"/>
          </p:nvPr>
        </p:nvSpPr>
        <p:spPr>
          <a:xfrm>
            <a:off x="1849448" y="-216476"/>
            <a:ext cx="5226959"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dirty="0">
                <a:latin typeface="Roboto Medium"/>
                <a:ea typeface="Roboto Medium"/>
                <a:cs typeface="Roboto Medium"/>
                <a:sym typeface="Roboto Medium"/>
              </a:rPr>
              <a:t>2.1 Kiến trúc tổng quan</a:t>
            </a:r>
            <a:endParaRPr dirty="0">
              <a:latin typeface="Roboto Medium"/>
              <a:ea typeface="Roboto Medium"/>
              <a:cs typeface="Roboto Medium"/>
              <a:sym typeface="Roboto Medium"/>
            </a:endParaRPr>
          </a:p>
        </p:txBody>
      </p:sp>
      <p:grpSp>
        <p:nvGrpSpPr>
          <p:cNvPr id="533" name="Google Shape;533;p11"/>
          <p:cNvGrpSpPr/>
          <p:nvPr/>
        </p:nvGrpSpPr>
        <p:grpSpPr>
          <a:xfrm>
            <a:off x="558602" y="508321"/>
            <a:ext cx="781224" cy="726909"/>
            <a:chOff x="827350" y="3629733"/>
            <a:chExt cx="1431600" cy="1332067"/>
          </a:xfrm>
        </p:grpSpPr>
        <p:sp>
          <p:nvSpPr>
            <p:cNvPr id="534" name="Google Shape;534;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11"/>
          <p:cNvGrpSpPr/>
          <p:nvPr/>
        </p:nvGrpSpPr>
        <p:grpSpPr>
          <a:xfrm>
            <a:off x="1387564" y="321673"/>
            <a:ext cx="356325" cy="331552"/>
            <a:chOff x="827350" y="3629733"/>
            <a:chExt cx="1431600" cy="1332067"/>
          </a:xfrm>
        </p:grpSpPr>
        <p:sp>
          <p:nvSpPr>
            <p:cNvPr id="538" name="Google Shape;538;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 name="Google Shape;541;p11"/>
          <p:cNvGrpSpPr/>
          <p:nvPr/>
        </p:nvGrpSpPr>
        <p:grpSpPr>
          <a:xfrm>
            <a:off x="7535601" y="3848738"/>
            <a:ext cx="895180" cy="832942"/>
            <a:chOff x="827350" y="3629733"/>
            <a:chExt cx="1431600" cy="1332067"/>
          </a:xfrm>
        </p:grpSpPr>
        <p:sp>
          <p:nvSpPr>
            <p:cNvPr id="542" name="Google Shape;542;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5" name="Google Shape;545;p11"/>
          <p:cNvGrpSpPr/>
          <p:nvPr/>
        </p:nvGrpSpPr>
        <p:grpSpPr>
          <a:xfrm>
            <a:off x="7902683" y="2980240"/>
            <a:ext cx="598982" cy="557337"/>
            <a:chOff x="827350" y="3629733"/>
            <a:chExt cx="1431600" cy="1332067"/>
          </a:xfrm>
        </p:grpSpPr>
        <p:sp>
          <p:nvSpPr>
            <p:cNvPr id="546" name="Google Shape;546;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 name="Google Shape;549;p11"/>
          <p:cNvGrpSpPr/>
          <p:nvPr/>
        </p:nvGrpSpPr>
        <p:grpSpPr>
          <a:xfrm>
            <a:off x="6634531" y="4239131"/>
            <a:ext cx="464268" cy="431989"/>
            <a:chOff x="827350" y="3629733"/>
            <a:chExt cx="1431600" cy="1332067"/>
          </a:xfrm>
        </p:grpSpPr>
        <p:sp>
          <p:nvSpPr>
            <p:cNvPr id="550" name="Google Shape;550;p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 name="Picture 5">
            <a:extLst>
              <a:ext uri="{FF2B5EF4-FFF2-40B4-BE49-F238E27FC236}">
                <a16:creationId xmlns:a16="http://schemas.microsoft.com/office/drawing/2014/main" id="{9EF24898-9D96-A19D-87FB-2EBF78EF3483}"/>
              </a:ext>
            </a:extLst>
          </p:cNvPr>
          <p:cNvPicPr>
            <a:picLocks noChangeAspect="1"/>
          </p:cNvPicPr>
          <p:nvPr/>
        </p:nvPicPr>
        <p:blipFill>
          <a:blip r:embed="rId3"/>
          <a:stretch>
            <a:fillRect/>
          </a:stretch>
        </p:blipFill>
        <p:spPr>
          <a:xfrm>
            <a:off x="1520781" y="807896"/>
            <a:ext cx="5691425" cy="3975654"/>
          </a:xfrm>
          <a:prstGeom prst="rect">
            <a:avLst/>
          </a:prstGeom>
        </p:spPr>
      </p:pic>
    </p:spTree>
    <p:extLst>
      <p:ext uri="{BB962C8B-B14F-4D97-AF65-F5344CB8AC3E}">
        <p14:creationId xmlns:p14="http://schemas.microsoft.com/office/powerpoint/2010/main" val="90798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26"/>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787" name="Google Shape;787;p26"/>
          <p:cNvSpPr/>
          <p:nvPr/>
        </p:nvSpPr>
        <p:spPr>
          <a:xfrm>
            <a:off x="869550" y="1808950"/>
            <a:ext cx="895800" cy="843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26"/>
          <p:cNvSpPr/>
          <p:nvPr/>
        </p:nvSpPr>
        <p:spPr>
          <a:xfrm>
            <a:off x="7378251" y="1808950"/>
            <a:ext cx="895800" cy="843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6"/>
          <p:cNvSpPr/>
          <p:nvPr/>
        </p:nvSpPr>
        <p:spPr>
          <a:xfrm>
            <a:off x="3955700" y="1808950"/>
            <a:ext cx="950100" cy="8439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6"/>
          <p:cNvSpPr txBox="1">
            <a:spLocks noGrp="1"/>
          </p:cNvSpPr>
          <p:nvPr>
            <p:ph type="title" idx="4294967295"/>
          </p:nvPr>
        </p:nvSpPr>
        <p:spPr>
          <a:xfrm rot="-954">
            <a:off x="413025" y="2953294"/>
            <a:ext cx="2161800" cy="733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000">
                <a:latin typeface="Roboto Light"/>
                <a:ea typeface="Roboto Light"/>
                <a:cs typeface="Roboto Light"/>
                <a:sym typeface="Roboto Light"/>
              </a:rPr>
              <a:t>Cách tiếp cận phổ biến trong Deep Learning</a:t>
            </a:r>
            <a:endParaRPr sz="2000">
              <a:latin typeface="Roboto Light"/>
              <a:ea typeface="Roboto Light"/>
              <a:cs typeface="Roboto Light"/>
              <a:sym typeface="Roboto Light"/>
            </a:endParaRPr>
          </a:p>
        </p:txBody>
      </p:sp>
      <p:sp>
        <p:nvSpPr>
          <p:cNvPr id="791" name="Google Shape;791;p26"/>
          <p:cNvSpPr txBox="1">
            <a:spLocks noGrp="1"/>
          </p:cNvSpPr>
          <p:nvPr>
            <p:ph type="title" idx="4294967295"/>
          </p:nvPr>
        </p:nvSpPr>
        <p:spPr>
          <a:xfrm>
            <a:off x="3259000" y="2470350"/>
            <a:ext cx="2967000" cy="210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2000">
                <a:latin typeface="Roboto Light"/>
                <a:ea typeface="Roboto Light"/>
                <a:cs typeface="Roboto Light"/>
                <a:sym typeface="Roboto Light"/>
              </a:rPr>
              <a:t>Ứng dụng tri thức đã được học từ vấn đề này sang vấn đề khác</a:t>
            </a:r>
            <a:endParaRPr sz="2000">
              <a:latin typeface="Roboto Light"/>
              <a:ea typeface="Roboto Light"/>
              <a:cs typeface="Roboto Light"/>
              <a:sym typeface="Roboto Light"/>
            </a:endParaRPr>
          </a:p>
          <a:p>
            <a:pPr marL="0" lvl="0" indent="0" algn="l" rtl="0">
              <a:lnSpc>
                <a:spcPct val="100000"/>
              </a:lnSpc>
              <a:spcBef>
                <a:spcPts val="0"/>
              </a:spcBef>
              <a:spcAft>
                <a:spcPts val="0"/>
              </a:spcAft>
              <a:buSzPts val="2800"/>
              <a:buNone/>
            </a:pPr>
            <a:endParaRPr sz="2000">
              <a:latin typeface="Roboto Light"/>
              <a:ea typeface="Roboto Light"/>
              <a:cs typeface="Roboto Light"/>
              <a:sym typeface="Roboto Light"/>
            </a:endParaRPr>
          </a:p>
        </p:txBody>
      </p:sp>
      <p:sp>
        <p:nvSpPr>
          <p:cNvPr id="792" name="Google Shape;792;p26"/>
          <p:cNvSpPr txBox="1">
            <a:spLocks noGrp="1"/>
          </p:cNvSpPr>
          <p:nvPr>
            <p:ph type="title" idx="4294967295"/>
          </p:nvPr>
        </p:nvSpPr>
        <p:spPr>
          <a:xfrm>
            <a:off x="6482763" y="3039451"/>
            <a:ext cx="2572800" cy="1534800"/>
          </a:xfrm>
          <a:prstGeom prst="rect">
            <a:avLst/>
          </a:prstGeom>
          <a:noFill/>
          <a:ln>
            <a:noFill/>
          </a:ln>
        </p:spPr>
        <p:txBody>
          <a:bodyPr spcFirstLastPara="1" wrap="square" lIns="91425" tIns="91425" rIns="0" bIns="91425" anchor="ctr" anchorCtr="0">
            <a:noAutofit/>
          </a:bodyPr>
          <a:lstStyle/>
          <a:p>
            <a:pPr marL="0" lvl="0" indent="0" algn="l" rtl="0">
              <a:lnSpc>
                <a:spcPct val="100000"/>
              </a:lnSpc>
              <a:spcBef>
                <a:spcPts val="0"/>
              </a:spcBef>
              <a:spcAft>
                <a:spcPts val="0"/>
              </a:spcAft>
              <a:buSzPts val="2800"/>
              <a:buNone/>
            </a:pPr>
            <a:r>
              <a:rPr lang="en" sz="2000">
                <a:latin typeface="Roboto Light"/>
                <a:ea typeface="Roboto Light"/>
                <a:cs typeface="Roboto Light"/>
                <a:sym typeface="Roboto Light"/>
              </a:rPr>
              <a:t>Tối ưu hóa cho phép quy trình huấn luyện diễn ra nhanh hơn và cải thiện hiệu suất mô hình nhiệm vụ thứ 2</a:t>
            </a:r>
            <a:endParaRPr sz="2000">
              <a:latin typeface="Roboto Light"/>
              <a:ea typeface="Roboto Light"/>
              <a:cs typeface="Roboto Light"/>
              <a:sym typeface="Roboto Light"/>
            </a:endParaRPr>
          </a:p>
          <a:p>
            <a:pPr marL="0" lvl="0" indent="0" algn="l" rtl="0">
              <a:lnSpc>
                <a:spcPct val="100000"/>
              </a:lnSpc>
              <a:spcBef>
                <a:spcPts val="0"/>
              </a:spcBef>
              <a:spcAft>
                <a:spcPts val="0"/>
              </a:spcAft>
              <a:buSzPts val="2800"/>
              <a:buNone/>
            </a:pPr>
            <a:endParaRPr sz="2000">
              <a:latin typeface="Roboto Light"/>
              <a:ea typeface="Roboto Light"/>
              <a:cs typeface="Roboto Light"/>
              <a:sym typeface="Roboto Light"/>
            </a:endParaRPr>
          </a:p>
        </p:txBody>
      </p:sp>
      <p:sp>
        <p:nvSpPr>
          <p:cNvPr id="793" name="Google Shape;793;p26"/>
          <p:cNvSpPr txBox="1">
            <a:spLocks noGrp="1"/>
          </p:cNvSpPr>
          <p:nvPr>
            <p:ph type="title"/>
          </p:nvPr>
        </p:nvSpPr>
        <p:spPr>
          <a:xfrm>
            <a:off x="3002150" y="877350"/>
            <a:ext cx="3172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latin typeface="Roboto Medium"/>
                <a:ea typeface="Roboto Medium"/>
                <a:cs typeface="Roboto Medium"/>
                <a:sym typeface="Roboto Medium"/>
              </a:rPr>
              <a:t>Transfer Learning</a:t>
            </a:r>
            <a:endParaRPr>
              <a:latin typeface="Roboto Medium"/>
              <a:ea typeface="Roboto Medium"/>
              <a:cs typeface="Roboto Medium"/>
              <a:sym typeface="Roboto Medium"/>
            </a:endParaRPr>
          </a:p>
        </p:txBody>
      </p:sp>
      <p:pic>
        <p:nvPicPr>
          <p:cNvPr id="794" name="Google Shape;794;p26"/>
          <p:cNvPicPr preferRelativeResize="0"/>
          <p:nvPr/>
        </p:nvPicPr>
        <p:blipFill rotWithShape="1">
          <a:blip r:embed="rId3">
            <a:alphaModFix/>
          </a:blip>
          <a:srcRect/>
          <a:stretch/>
        </p:blipFill>
        <p:spPr>
          <a:xfrm>
            <a:off x="1052375" y="1929325"/>
            <a:ext cx="530150" cy="572700"/>
          </a:xfrm>
          <a:prstGeom prst="rect">
            <a:avLst/>
          </a:prstGeom>
          <a:noFill/>
          <a:ln>
            <a:noFill/>
          </a:ln>
        </p:spPr>
      </p:pic>
      <p:pic>
        <p:nvPicPr>
          <p:cNvPr id="795" name="Google Shape;795;p26"/>
          <p:cNvPicPr preferRelativeResize="0"/>
          <p:nvPr/>
        </p:nvPicPr>
        <p:blipFill rotWithShape="1">
          <a:blip r:embed="rId4">
            <a:alphaModFix/>
          </a:blip>
          <a:srcRect/>
          <a:stretch/>
        </p:blipFill>
        <p:spPr>
          <a:xfrm>
            <a:off x="4102650" y="1929325"/>
            <a:ext cx="656200" cy="572700"/>
          </a:xfrm>
          <a:prstGeom prst="rect">
            <a:avLst/>
          </a:prstGeom>
          <a:noFill/>
          <a:ln>
            <a:noFill/>
          </a:ln>
        </p:spPr>
      </p:pic>
      <p:pic>
        <p:nvPicPr>
          <p:cNvPr id="796" name="Google Shape;796;p26"/>
          <p:cNvPicPr preferRelativeResize="0"/>
          <p:nvPr/>
        </p:nvPicPr>
        <p:blipFill rotWithShape="1">
          <a:blip r:embed="rId5">
            <a:alphaModFix/>
          </a:blip>
          <a:srcRect/>
          <a:stretch/>
        </p:blipFill>
        <p:spPr>
          <a:xfrm>
            <a:off x="7498050" y="1902800"/>
            <a:ext cx="656200" cy="656200"/>
          </a:xfrm>
          <a:prstGeom prst="rect">
            <a:avLst/>
          </a:prstGeom>
          <a:noFill/>
          <a:ln>
            <a:noFill/>
          </a:ln>
        </p:spPr>
      </p:pic>
      <p:sp>
        <p:nvSpPr>
          <p:cNvPr id="797" name="Google Shape;797;p26"/>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par>
                                <p:cTn id="8" presetID="10" presetClass="entr" presetSubtype="0" fill="hold" nodeType="withEffect">
                                  <p:stCondLst>
                                    <p:cond delay="0"/>
                                  </p:stCondLst>
                                  <p:childTnLst>
                                    <p:set>
                                      <p:cBhvr>
                                        <p:cTn id="9" dur="1" fill="hold">
                                          <p:stCondLst>
                                            <p:cond delay="0"/>
                                          </p:stCondLst>
                                        </p:cTn>
                                        <p:tgtEl>
                                          <p:spTgt spid="790"/>
                                        </p:tgtEl>
                                        <p:attrNameLst>
                                          <p:attrName>style.visibility</p:attrName>
                                        </p:attrNameLst>
                                      </p:cBhvr>
                                      <p:to>
                                        <p:strVal val="visible"/>
                                      </p:to>
                                    </p:set>
                                    <p:animEffect transition="in" filter="fade">
                                      <p:cBhvr>
                                        <p:cTn id="10" dur="1000"/>
                                        <p:tgtEl>
                                          <p:spTgt spid="790"/>
                                        </p:tgtEl>
                                      </p:cBhvr>
                                    </p:animEffect>
                                  </p:childTnLst>
                                </p:cTn>
                              </p:par>
                              <p:par>
                                <p:cTn id="11" presetID="10" presetClass="entr" presetSubtype="0" fill="hold" nodeType="withEffect">
                                  <p:stCondLst>
                                    <p:cond delay="0"/>
                                  </p:stCondLst>
                                  <p:childTnLst>
                                    <p:set>
                                      <p:cBhvr>
                                        <p:cTn id="12" dur="1" fill="hold">
                                          <p:stCondLst>
                                            <p:cond delay="0"/>
                                          </p:stCondLst>
                                        </p:cTn>
                                        <p:tgtEl>
                                          <p:spTgt spid="794"/>
                                        </p:tgtEl>
                                        <p:attrNameLst>
                                          <p:attrName>style.visibility</p:attrName>
                                        </p:attrNameLst>
                                      </p:cBhvr>
                                      <p:to>
                                        <p:strVal val="visible"/>
                                      </p:to>
                                    </p:set>
                                    <p:animEffect transition="in" filter="fade">
                                      <p:cBhvr>
                                        <p:cTn id="13" dur="1000"/>
                                        <p:tgtEl>
                                          <p:spTgt spid="7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89"/>
                                        </p:tgtEl>
                                        <p:attrNameLst>
                                          <p:attrName>style.visibility</p:attrName>
                                        </p:attrNameLst>
                                      </p:cBhvr>
                                      <p:to>
                                        <p:strVal val="visible"/>
                                      </p:to>
                                    </p:set>
                                    <p:animEffect transition="in" filter="fade">
                                      <p:cBhvr>
                                        <p:cTn id="18" dur="1000"/>
                                        <p:tgtEl>
                                          <p:spTgt spid="789"/>
                                        </p:tgtEl>
                                      </p:cBhvr>
                                    </p:animEffect>
                                  </p:childTnLst>
                                </p:cTn>
                              </p:par>
                              <p:par>
                                <p:cTn id="19" presetID="10" presetClass="entr" presetSubtype="0" fill="hold" nodeType="withEffect">
                                  <p:stCondLst>
                                    <p:cond delay="0"/>
                                  </p:stCondLst>
                                  <p:childTnLst>
                                    <p:set>
                                      <p:cBhvr>
                                        <p:cTn id="20" dur="1" fill="hold">
                                          <p:stCondLst>
                                            <p:cond delay="0"/>
                                          </p:stCondLst>
                                        </p:cTn>
                                        <p:tgtEl>
                                          <p:spTgt spid="791"/>
                                        </p:tgtEl>
                                        <p:attrNameLst>
                                          <p:attrName>style.visibility</p:attrName>
                                        </p:attrNameLst>
                                      </p:cBhvr>
                                      <p:to>
                                        <p:strVal val="visible"/>
                                      </p:to>
                                    </p:set>
                                    <p:animEffect transition="in" filter="fade">
                                      <p:cBhvr>
                                        <p:cTn id="21" dur="1000"/>
                                        <p:tgtEl>
                                          <p:spTgt spid="791"/>
                                        </p:tgtEl>
                                      </p:cBhvr>
                                    </p:animEffect>
                                  </p:childTnLst>
                                </p:cTn>
                              </p:par>
                              <p:par>
                                <p:cTn id="22" presetID="10" presetClass="entr" presetSubtype="0" fill="hold" nodeType="withEffect">
                                  <p:stCondLst>
                                    <p:cond delay="0"/>
                                  </p:stCondLst>
                                  <p:childTnLst>
                                    <p:set>
                                      <p:cBhvr>
                                        <p:cTn id="23" dur="1" fill="hold">
                                          <p:stCondLst>
                                            <p:cond delay="0"/>
                                          </p:stCondLst>
                                        </p:cTn>
                                        <p:tgtEl>
                                          <p:spTgt spid="795"/>
                                        </p:tgtEl>
                                        <p:attrNameLst>
                                          <p:attrName>style.visibility</p:attrName>
                                        </p:attrNameLst>
                                      </p:cBhvr>
                                      <p:to>
                                        <p:strVal val="visible"/>
                                      </p:to>
                                    </p:set>
                                    <p:animEffect transition="in" filter="fade">
                                      <p:cBhvr>
                                        <p:cTn id="24" dur="1000"/>
                                        <p:tgtEl>
                                          <p:spTgt spid="79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8"/>
                                        </p:tgtEl>
                                        <p:attrNameLst>
                                          <p:attrName>style.visibility</p:attrName>
                                        </p:attrNameLst>
                                      </p:cBhvr>
                                      <p:to>
                                        <p:strVal val="visible"/>
                                      </p:to>
                                    </p:set>
                                    <p:animEffect transition="in" filter="fade">
                                      <p:cBhvr>
                                        <p:cTn id="29" dur="1000"/>
                                        <p:tgtEl>
                                          <p:spTgt spid="788"/>
                                        </p:tgtEl>
                                      </p:cBhvr>
                                    </p:animEffect>
                                  </p:childTnLst>
                                </p:cTn>
                              </p:par>
                              <p:par>
                                <p:cTn id="30" presetID="10" presetClass="entr" presetSubtype="0" fill="hold" nodeType="withEffect">
                                  <p:stCondLst>
                                    <p:cond delay="0"/>
                                  </p:stCondLst>
                                  <p:childTnLst>
                                    <p:set>
                                      <p:cBhvr>
                                        <p:cTn id="31" dur="1" fill="hold">
                                          <p:stCondLst>
                                            <p:cond delay="0"/>
                                          </p:stCondLst>
                                        </p:cTn>
                                        <p:tgtEl>
                                          <p:spTgt spid="792"/>
                                        </p:tgtEl>
                                        <p:attrNameLst>
                                          <p:attrName>style.visibility</p:attrName>
                                        </p:attrNameLst>
                                      </p:cBhvr>
                                      <p:to>
                                        <p:strVal val="visible"/>
                                      </p:to>
                                    </p:set>
                                    <p:animEffect transition="in" filter="fade">
                                      <p:cBhvr>
                                        <p:cTn id="32" dur="1000"/>
                                        <p:tgtEl>
                                          <p:spTgt spid="792"/>
                                        </p:tgtEl>
                                      </p:cBhvr>
                                    </p:animEffect>
                                  </p:childTnLst>
                                </p:cTn>
                              </p:par>
                              <p:par>
                                <p:cTn id="33" presetID="10" presetClass="entr" presetSubtype="0" fill="hold" nodeType="withEffect">
                                  <p:stCondLst>
                                    <p:cond delay="0"/>
                                  </p:stCondLst>
                                  <p:childTnLst>
                                    <p:set>
                                      <p:cBhvr>
                                        <p:cTn id="34" dur="1" fill="hold">
                                          <p:stCondLst>
                                            <p:cond delay="0"/>
                                          </p:stCondLst>
                                        </p:cTn>
                                        <p:tgtEl>
                                          <p:spTgt spid="796"/>
                                        </p:tgtEl>
                                        <p:attrNameLst>
                                          <p:attrName>style.visibility</p:attrName>
                                        </p:attrNameLst>
                                      </p:cBhvr>
                                      <p:to>
                                        <p:strVal val="visible"/>
                                      </p:to>
                                    </p:set>
                                    <p:animEffect transition="in" filter="fade">
                                      <p:cBhvr>
                                        <p:cTn id="35" dur="1000"/>
                                        <p:tgtEl>
                                          <p:spTgt spid="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27"/>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03" name="Google Shape;803;p27"/>
          <p:cNvSpPr/>
          <p:nvPr/>
        </p:nvSpPr>
        <p:spPr>
          <a:xfrm>
            <a:off x="817300" y="2538975"/>
            <a:ext cx="1438500" cy="11856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7"/>
          <p:cNvSpPr txBox="1"/>
          <p:nvPr/>
        </p:nvSpPr>
        <p:spPr>
          <a:xfrm>
            <a:off x="768250" y="2861700"/>
            <a:ext cx="15366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Roboto"/>
                <a:ea typeface="Roboto"/>
                <a:cs typeface="Roboto"/>
                <a:sym typeface="Roboto"/>
              </a:rPr>
              <a:t>Vai trò</a:t>
            </a:r>
            <a:endParaRPr sz="2000" b="1" i="0" u="none" strike="noStrike" cap="none">
              <a:solidFill>
                <a:schemeClr val="accent1"/>
              </a:solidFill>
              <a:latin typeface="Roboto"/>
              <a:ea typeface="Roboto"/>
              <a:cs typeface="Roboto"/>
              <a:sym typeface="Roboto"/>
            </a:endParaRPr>
          </a:p>
        </p:txBody>
      </p:sp>
      <p:cxnSp>
        <p:nvCxnSpPr>
          <p:cNvPr id="805" name="Google Shape;805;p27"/>
          <p:cNvCxnSpPr>
            <a:stCxn id="803" idx="0"/>
          </p:cNvCxnSpPr>
          <p:nvPr/>
        </p:nvCxnSpPr>
        <p:spPr>
          <a:xfrm>
            <a:off x="2255800" y="3131775"/>
            <a:ext cx="2103000" cy="1063500"/>
          </a:xfrm>
          <a:prstGeom prst="bentConnector3">
            <a:avLst>
              <a:gd name="adj1" fmla="val 50000"/>
            </a:avLst>
          </a:prstGeom>
          <a:noFill/>
          <a:ln w="9525" cap="flat" cmpd="sng">
            <a:solidFill>
              <a:schemeClr val="lt1"/>
            </a:solidFill>
            <a:prstDash val="solid"/>
            <a:round/>
            <a:headEnd type="none" w="sm" len="sm"/>
            <a:tailEnd type="none" w="sm" len="sm"/>
          </a:ln>
        </p:spPr>
      </p:cxnSp>
      <p:cxnSp>
        <p:nvCxnSpPr>
          <p:cNvPr id="806" name="Google Shape;806;p27"/>
          <p:cNvCxnSpPr>
            <a:stCxn id="803" idx="0"/>
          </p:cNvCxnSpPr>
          <p:nvPr/>
        </p:nvCxnSpPr>
        <p:spPr>
          <a:xfrm rot="10800000" flipH="1">
            <a:off x="2255800" y="1973775"/>
            <a:ext cx="2098200" cy="1158000"/>
          </a:xfrm>
          <a:prstGeom prst="bentConnector3">
            <a:avLst>
              <a:gd name="adj1" fmla="val 50000"/>
            </a:avLst>
          </a:prstGeom>
          <a:noFill/>
          <a:ln w="9525" cap="flat" cmpd="sng">
            <a:solidFill>
              <a:schemeClr val="lt1"/>
            </a:solidFill>
            <a:prstDash val="solid"/>
            <a:round/>
            <a:headEnd type="none" w="sm" len="sm"/>
            <a:tailEnd type="none" w="sm" len="sm"/>
          </a:ln>
        </p:spPr>
      </p:cxnSp>
      <p:cxnSp>
        <p:nvCxnSpPr>
          <p:cNvPr id="807" name="Google Shape;807;p27"/>
          <p:cNvCxnSpPr/>
          <p:nvPr/>
        </p:nvCxnSpPr>
        <p:spPr>
          <a:xfrm rot="10800000" flipH="1">
            <a:off x="3301875" y="3130425"/>
            <a:ext cx="1052100" cy="2700"/>
          </a:xfrm>
          <a:prstGeom prst="straightConnector1">
            <a:avLst/>
          </a:prstGeom>
          <a:noFill/>
          <a:ln w="9525" cap="flat" cmpd="sng">
            <a:solidFill>
              <a:schemeClr val="lt1"/>
            </a:solidFill>
            <a:prstDash val="solid"/>
            <a:round/>
            <a:headEnd type="none" w="sm" len="sm"/>
            <a:tailEnd type="none" w="sm" len="sm"/>
          </a:ln>
        </p:spPr>
      </p:cxnSp>
      <p:sp>
        <p:nvSpPr>
          <p:cNvPr id="808" name="Google Shape;808;p27"/>
          <p:cNvSpPr/>
          <p:nvPr/>
        </p:nvSpPr>
        <p:spPr>
          <a:xfrm>
            <a:off x="4358800" y="3844150"/>
            <a:ext cx="3172500" cy="6783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7"/>
          <p:cNvSpPr txBox="1"/>
          <p:nvPr/>
        </p:nvSpPr>
        <p:spPr>
          <a:xfrm>
            <a:off x="4420575" y="3956550"/>
            <a:ext cx="35223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Hiệu quả với dữ liệu nhỏ</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10" name="Google Shape;810;p27"/>
          <p:cNvSpPr/>
          <p:nvPr/>
        </p:nvSpPr>
        <p:spPr>
          <a:xfrm>
            <a:off x="4353975" y="1612950"/>
            <a:ext cx="36555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7"/>
          <p:cNvSpPr txBox="1"/>
          <p:nvPr/>
        </p:nvSpPr>
        <p:spPr>
          <a:xfrm>
            <a:off x="4463025" y="1766850"/>
            <a:ext cx="3437400" cy="478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Chuyển giao tri thức giữa các mô hình</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12" name="Google Shape;812;p27"/>
          <p:cNvSpPr/>
          <p:nvPr/>
        </p:nvSpPr>
        <p:spPr>
          <a:xfrm>
            <a:off x="4353975" y="2815725"/>
            <a:ext cx="3437400" cy="632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7"/>
          <p:cNvSpPr txBox="1"/>
          <p:nvPr/>
        </p:nvSpPr>
        <p:spPr>
          <a:xfrm>
            <a:off x="4433850" y="2814450"/>
            <a:ext cx="33576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Cải thiện độ chính xác và tiết kiệm chi phí huấn luyện</a:t>
            </a:r>
            <a:endParaRPr sz="1500" b="0" i="0" u="none" strike="noStrike" cap="none">
              <a:solidFill>
                <a:schemeClr val="lt1"/>
              </a:solidFill>
              <a:latin typeface="Roboto"/>
              <a:ea typeface="Roboto"/>
              <a:cs typeface="Roboto"/>
              <a:sym typeface="Roboto"/>
            </a:endParaRPr>
          </a:p>
        </p:txBody>
      </p:sp>
      <p:sp>
        <p:nvSpPr>
          <p:cNvPr id="814" name="Google Shape;814;p27"/>
          <p:cNvSpPr txBox="1">
            <a:spLocks noGrp="1"/>
          </p:cNvSpPr>
          <p:nvPr>
            <p:ph type="title"/>
          </p:nvPr>
        </p:nvSpPr>
        <p:spPr>
          <a:xfrm>
            <a:off x="3104900" y="805163"/>
            <a:ext cx="3172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Transfer Learning</a:t>
            </a:r>
            <a:endParaRPr>
              <a:latin typeface="Roboto Medium"/>
              <a:ea typeface="Roboto Medium"/>
              <a:cs typeface="Roboto Medium"/>
              <a:sym typeface="Roboto Medium"/>
            </a:endParaRPr>
          </a:p>
        </p:txBody>
      </p:sp>
      <p:sp>
        <p:nvSpPr>
          <p:cNvPr id="815" name="Google Shape;815;p27"/>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gtEl>
                                        <p:attrNameLst>
                                          <p:attrName>style.visibility</p:attrName>
                                        </p:attrNameLst>
                                      </p:cBhvr>
                                      <p:to>
                                        <p:strVal val="visible"/>
                                      </p:to>
                                    </p:set>
                                    <p:animEffect transition="in" filter="fade">
                                      <p:cBhvr>
                                        <p:cTn id="7" dur="1000"/>
                                        <p:tgtEl>
                                          <p:spTgt spid="803"/>
                                        </p:tgtEl>
                                      </p:cBhvr>
                                    </p:animEffect>
                                  </p:childTnLst>
                                </p:cTn>
                              </p:par>
                              <p:par>
                                <p:cTn id="8" presetID="10" presetClass="entr" presetSubtype="0" fill="hold" nodeType="withEffect">
                                  <p:stCondLst>
                                    <p:cond delay="0"/>
                                  </p:stCondLst>
                                  <p:childTnLst>
                                    <p:set>
                                      <p:cBhvr>
                                        <p:cTn id="9" dur="1" fill="hold">
                                          <p:stCondLst>
                                            <p:cond delay="0"/>
                                          </p:stCondLst>
                                        </p:cTn>
                                        <p:tgtEl>
                                          <p:spTgt spid="804"/>
                                        </p:tgtEl>
                                        <p:attrNameLst>
                                          <p:attrName>style.visibility</p:attrName>
                                        </p:attrNameLst>
                                      </p:cBhvr>
                                      <p:to>
                                        <p:strVal val="visible"/>
                                      </p:to>
                                    </p:set>
                                    <p:animEffect transition="in" filter="fade">
                                      <p:cBhvr>
                                        <p:cTn id="10" dur="1000"/>
                                        <p:tgtEl>
                                          <p:spTgt spid="8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6"/>
                                        </p:tgtEl>
                                        <p:attrNameLst>
                                          <p:attrName>style.visibility</p:attrName>
                                        </p:attrNameLst>
                                      </p:cBhvr>
                                      <p:to>
                                        <p:strVal val="visible"/>
                                      </p:to>
                                    </p:set>
                                    <p:animEffect transition="in" filter="fade">
                                      <p:cBhvr>
                                        <p:cTn id="15" dur="1000"/>
                                        <p:tgtEl>
                                          <p:spTgt spid="806"/>
                                        </p:tgtEl>
                                      </p:cBhvr>
                                    </p:animEffect>
                                  </p:childTnLst>
                                </p:cTn>
                              </p:par>
                              <p:par>
                                <p:cTn id="16" presetID="10" presetClass="entr" presetSubtype="0" fill="hold" nodeType="withEffect">
                                  <p:stCondLst>
                                    <p:cond delay="0"/>
                                  </p:stCondLst>
                                  <p:childTnLst>
                                    <p:set>
                                      <p:cBhvr>
                                        <p:cTn id="17" dur="1" fill="hold">
                                          <p:stCondLst>
                                            <p:cond delay="0"/>
                                          </p:stCondLst>
                                        </p:cTn>
                                        <p:tgtEl>
                                          <p:spTgt spid="811"/>
                                        </p:tgtEl>
                                        <p:attrNameLst>
                                          <p:attrName>style.visibility</p:attrName>
                                        </p:attrNameLst>
                                      </p:cBhvr>
                                      <p:to>
                                        <p:strVal val="visible"/>
                                      </p:to>
                                    </p:set>
                                    <p:animEffect transition="in" filter="fade">
                                      <p:cBhvr>
                                        <p:cTn id="18" dur="1000"/>
                                        <p:tgtEl>
                                          <p:spTgt spid="811"/>
                                        </p:tgtEl>
                                      </p:cBhvr>
                                    </p:animEffect>
                                  </p:childTnLst>
                                </p:cTn>
                              </p:par>
                              <p:par>
                                <p:cTn id="19" presetID="10" presetClass="entr" presetSubtype="0" fill="hold" nodeType="withEffect">
                                  <p:stCondLst>
                                    <p:cond delay="0"/>
                                  </p:stCondLst>
                                  <p:childTnLst>
                                    <p:set>
                                      <p:cBhvr>
                                        <p:cTn id="20" dur="1" fill="hold">
                                          <p:stCondLst>
                                            <p:cond delay="0"/>
                                          </p:stCondLst>
                                        </p:cTn>
                                        <p:tgtEl>
                                          <p:spTgt spid="810"/>
                                        </p:tgtEl>
                                        <p:attrNameLst>
                                          <p:attrName>style.visibility</p:attrName>
                                        </p:attrNameLst>
                                      </p:cBhvr>
                                      <p:to>
                                        <p:strVal val="visible"/>
                                      </p:to>
                                    </p:set>
                                    <p:animEffect transition="in" filter="fade">
                                      <p:cBhvr>
                                        <p:cTn id="21" dur="1000"/>
                                        <p:tgtEl>
                                          <p:spTgt spid="8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07"/>
                                        </p:tgtEl>
                                        <p:attrNameLst>
                                          <p:attrName>style.visibility</p:attrName>
                                        </p:attrNameLst>
                                      </p:cBhvr>
                                      <p:to>
                                        <p:strVal val="visible"/>
                                      </p:to>
                                    </p:set>
                                    <p:animEffect transition="in" filter="fade">
                                      <p:cBhvr>
                                        <p:cTn id="26" dur="1000"/>
                                        <p:tgtEl>
                                          <p:spTgt spid="807"/>
                                        </p:tgtEl>
                                      </p:cBhvr>
                                    </p:animEffect>
                                  </p:childTnLst>
                                </p:cTn>
                              </p:par>
                              <p:par>
                                <p:cTn id="27" presetID="10" presetClass="entr" presetSubtype="0" fill="hold" nodeType="withEffect">
                                  <p:stCondLst>
                                    <p:cond delay="0"/>
                                  </p:stCondLst>
                                  <p:childTnLst>
                                    <p:set>
                                      <p:cBhvr>
                                        <p:cTn id="28" dur="1" fill="hold">
                                          <p:stCondLst>
                                            <p:cond delay="0"/>
                                          </p:stCondLst>
                                        </p:cTn>
                                        <p:tgtEl>
                                          <p:spTgt spid="812"/>
                                        </p:tgtEl>
                                        <p:attrNameLst>
                                          <p:attrName>style.visibility</p:attrName>
                                        </p:attrNameLst>
                                      </p:cBhvr>
                                      <p:to>
                                        <p:strVal val="visible"/>
                                      </p:to>
                                    </p:set>
                                    <p:animEffect transition="in" filter="fade">
                                      <p:cBhvr>
                                        <p:cTn id="29" dur="1000"/>
                                        <p:tgtEl>
                                          <p:spTgt spid="812"/>
                                        </p:tgtEl>
                                      </p:cBhvr>
                                    </p:animEffect>
                                  </p:childTnLst>
                                </p:cTn>
                              </p:par>
                              <p:par>
                                <p:cTn id="30" presetID="10" presetClass="entr" presetSubtype="0" fill="hold" nodeType="withEffect">
                                  <p:stCondLst>
                                    <p:cond delay="0"/>
                                  </p:stCondLst>
                                  <p:childTnLst>
                                    <p:set>
                                      <p:cBhvr>
                                        <p:cTn id="31" dur="1" fill="hold">
                                          <p:stCondLst>
                                            <p:cond delay="0"/>
                                          </p:stCondLst>
                                        </p:cTn>
                                        <p:tgtEl>
                                          <p:spTgt spid="813"/>
                                        </p:tgtEl>
                                        <p:attrNameLst>
                                          <p:attrName>style.visibility</p:attrName>
                                        </p:attrNameLst>
                                      </p:cBhvr>
                                      <p:to>
                                        <p:strVal val="visible"/>
                                      </p:to>
                                    </p:set>
                                    <p:animEffect transition="in" filter="fade">
                                      <p:cBhvr>
                                        <p:cTn id="32" dur="1000"/>
                                        <p:tgtEl>
                                          <p:spTgt spid="8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05"/>
                                        </p:tgtEl>
                                        <p:attrNameLst>
                                          <p:attrName>style.visibility</p:attrName>
                                        </p:attrNameLst>
                                      </p:cBhvr>
                                      <p:to>
                                        <p:strVal val="visible"/>
                                      </p:to>
                                    </p:set>
                                    <p:animEffect transition="in" filter="fade">
                                      <p:cBhvr>
                                        <p:cTn id="37" dur="1000"/>
                                        <p:tgtEl>
                                          <p:spTgt spid="805"/>
                                        </p:tgtEl>
                                      </p:cBhvr>
                                    </p:animEffect>
                                  </p:childTnLst>
                                </p:cTn>
                              </p:par>
                              <p:par>
                                <p:cTn id="38" presetID="10" presetClass="entr" presetSubtype="0" fill="hold" nodeType="withEffect">
                                  <p:stCondLst>
                                    <p:cond delay="0"/>
                                  </p:stCondLst>
                                  <p:childTnLst>
                                    <p:set>
                                      <p:cBhvr>
                                        <p:cTn id="39" dur="1" fill="hold">
                                          <p:stCondLst>
                                            <p:cond delay="0"/>
                                          </p:stCondLst>
                                        </p:cTn>
                                        <p:tgtEl>
                                          <p:spTgt spid="809"/>
                                        </p:tgtEl>
                                        <p:attrNameLst>
                                          <p:attrName>style.visibility</p:attrName>
                                        </p:attrNameLst>
                                      </p:cBhvr>
                                      <p:to>
                                        <p:strVal val="visible"/>
                                      </p:to>
                                    </p:set>
                                    <p:animEffect transition="in" filter="fade">
                                      <p:cBhvr>
                                        <p:cTn id="40" dur="1000"/>
                                        <p:tgtEl>
                                          <p:spTgt spid="809"/>
                                        </p:tgtEl>
                                      </p:cBhvr>
                                    </p:animEffect>
                                  </p:childTnLst>
                                </p:cTn>
                              </p:par>
                              <p:par>
                                <p:cTn id="41" presetID="10" presetClass="entr" presetSubtype="0" fill="hold" nodeType="withEffect">
                                  <p:stCondLst>
                                    <p:cond delay="0"/>
                                  </p:stCondLst>
                                  <p:childTnLst>
                                    <p:set>
                                      <p:cBhvr>
                                        <p:cTn id="42" dur="1" fill="hold">
                                          <p:stCondLst>
                                            <p:cond delay="0"/>
                                          </p:stCondLst>
                                        </p:cTn>
                                        <p:tgtEl>
                                          <p:spTgt spid="808"/>
                                        </p:tgtEl>
                                        <p:attrNameLst>
                                          <p:attrName>style.visibility</p:attrName>
                                        </p:attrNameLst>
                                      </p:cBhvr>
                                      <p:to>
                                        <p:strVal val="visible"/>
                                      </p:to>
                                    </p:set>
                                    <p:animEffect transition="in" filter="fade">
                                      <p:cBhvr>
                                        <p:cTn id="43" dur="10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28"/>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21" name="Google Shape;821;p28"/>
          <p:cNvSpPr txBox="1">
            <a:spLocks noGrp="1"/>
          </p:cNvSpPr>
          <p:nvPr>
            <p:ph type="title"/>
          </p:nvPr>
        </p:nvSpPr>
        <p:spPr>
          <a:xfrm>
            <a:off x="2671975" y="1104600"/>
            <a:ext cx="3553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VGG16</a:t>
            </a:r>
            <a:endParaRPr>
              <a:latin typeface="Roboto Medium"/>
              <a:ea typeface="Roboto Medium"/>
              <a:cs typeface="Roboto Medium"/>
              <a:sym typeface="Roboto Medium"/>
            </a:endParaRPr>
          </a:p>
        </p:txBody>
      </p:sp>
      <p:pic>
        <p:nvPicPr>
          <p:cNvPr id="822" name="Google Shape;822;p28"/>
          <p:cNvPicPr preferRelativeResize="0"/>
          <p:nvPr/>
        </p:nvPicPr>
        <p:blipFill rotWithShape="1">
          <a:blip r:embed="rId3">
            <a:alphaModFix/>
          </a:blip>
          <a:srcRect/>
          <a:stretch/>
        </p:blipFill>
        <p:spPr>
          <a:xfrm>
            <a:off x="704788" y="1939750"/>
            <a:ext cx="7972725" cy="1577850"/>
          </a:xfrm>
          <a:prstGeom prst="rect">
            <a:avLst/>
          </a:prstGeom>
          <a:noFill/>
          <a:ln>
            <a:noFill/>
          </a:ln>
        </p:spPr>
      </p:pic>
      <p:sp>
        <p:nvSpPr>
          <p:cNvPr id="823" name="Google Shape;823;p28"/>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29"/>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29" name="Google Shape;829;p29"/>
          <p:cNvSpPr txBox="1">
            <a:spLocks noGrp="1"/>
          </p:cNvSpPr>
          <p:nvPr>
            <p:ph type="title"/>
          </p:nvPr>
        </p:nvSpPr>
        <p:spPr>
          <a:xfrm>
            <a:off x="3126900" y="921150"/>
            <a:ext cx="3553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VGG16</a:t>
            </a:r>
            <a:endParaRPr>
              <a:latin typeface="Roboto Medium"/>
              <a:ea typeface="Roboto Medium"/>
              <a:cs typeface="Roboto Medium"/>
              <a:sym typeface="Roboto Medium"/>
            </a:endParaRPr>
          </a:p>
        </p:txBody>
      </p:sp>
      <p:sp>
        <p:nvSpPr>
          <p:cNvPr id="830" name="Google Shape;830;p29"/>
          <p:cNvSpPr/>
          <p:nvPr/>
        </p:nvSpPr>
        <p:spPr>
          <a:xfrm>
            <a:off x="817300" y="2691375"/>
            <a:ext cx="1438500" cy="11856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9"/>
          <p:cNvSpPr txBox="1"/>
          <p:nvPr/>
        </p:nvSpPr>
        <p:spPr>
          <a:xfrm>
            <a:off x="768250" y="3045075"/>
            <a:ext cx="15366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Roboto"/>
                <a:ea typeface="Roboto"/>
                <a:cs typeface="Roboto"/>
                <a:sym typeface="Roboto"/>
              </a:rPr>
              <a:t>VGG16</a:t>
            </a:r>
            <a:endParaRPr sz="2000" b="1" i="0" u="none" strike="noStrike" cap="none">
              <a:solidFill>
                <a:schemeClr val="accent1"/>
              </a:solidFill>
              <a:latin typeface="Roboto"/>
              <a:ea typeface="Roboto"/>
              <a:cs typeface="Roboto"/>
              <a:sym typeface="Roboto"/>
            </a:endParaRPr>
          </a:p>
        </p:txBody>
      </p:sp>
      <p:cxnSp>
        <p:nvCxnSpPr>
          <p:cNvPr id="832" name="Google Shape;832;p29"/>
          <p:cNvCxnSpPr>
            <a:stCxn id="830" idx="0"/>
          </p:cNvCxnSpPr>
          <p:nvPr/>
        </p:nvCxnSpPr>
        <p:spPr>
          <a:xfrm>
            <a:off x="2255800" y="3284175"/>
            <a:ext cx="2103000" cy="1063500"/>
          </a:xfrm>
          <a:prstGeom prst="bentConnector3">
            <a:avLst>
              <a:gd name="adj1" fmla="val 50000"/>
            </a:avLst>
          </a:prstGeom>
          <a:noFill/>
          <a:ln w="9525" cap="flat" cmpd="sng">
            <a:solidFill>
              <a:schemeClr val="lt1"/>
            </a:solidFill>
            <a:prstDash val="solid"/>
            <a:round/>
            <a:headEnd type="none" w="sm" len="sm"/>
            <a:tailEnd type="none" w="sm" len="sm"/>
          </a:ln>
        </p:spPr>
      </p:cxnSp>
      <p:cxnSp>
        <p:nvCxnSpPr>
          <p:cNvPr id="833" name="Google Shape;833;p29"/>
          <p:cNvCxnSpPr>
            <a:stCxn id="830" idx="0"/>
          </p:cNvCxnSpPr>
          <p:nvPr/>
        </p:nvCxnSpPr>
        <p:spPr>
          <a:xfrm rot="10800000" flipH="1">
            <a:off x="2255800" y="2126175"/>
            <a:ext cx="2098200" cy="1158000"/>
          </a:xfrm>
          <a:prstGeom prst="bentConnector3">
            <a:avLst>
              <a:gd name="adj1" fmla="val 50000"/>
            </a:avLst>
          </a:prstGeom>
          <a:noFill/>
          <a:ln w="9525" cap="flat" cmpd="sng">
            <a:solidFill>
              <a:schemeClr val="lt1"/>
            </a:solidFill>
            <a:prstDash val="solid"/>
            <a:round/>
            <a:headEnd type="none" w="sm" len="sm"/>
            <a:tailEnd type="none" w="sm" len="sm"/>
          </a:ln>
        </p:spPr>
      </p:cxnSp>
      <p:cxnSp>
        <p:nvCxnSpPr>
          <p:cNvPr id="834" name="Google Shape;834;p29"/>
          <p:cNvCxnSpPr/>
          <p:nvPr/>
        </p:nvCxnSpPr>
        <p:spPr>
          <a:xfrm rot="10800000" flipH="1">
            <a:off x="3301875" y="3282825"/>
            <a:ext cx="1052100" cy="2700"/>
          </a:xfrm>
          <a:prstGeom prst="straightConnector1">
            <a:avLst/>
          </a:prstGeom>
          <a:noFill/>
          <a:ln w="9525" cap="flat" cmpd="sng">
            <a:solidFill>
              <a:schemeClr val="lt1"/>
            </a:solidFill>
            <a:prstDash val="solid"/>
            <a:round/>
            <a:headEnd type="none" w="sm" len="sm"/>
            <a:tailEnd type="none" w="sm" len="sm"/>
          </a:ln>
        </p:spPr>
      </p:cxnSp>
      <p:sp>
        <p:nvSpPr>
          <p:cNvPr id="835" name="Google Shape;835;p29"/>
          <p:cNvSpPr/>
          <p:nvPr/>
        </p:nvSpPr>
        <p:spPr>
          <a:xfrm>
            <a:off x="4353975" y="3975175"/>
            <a:ext cx="4004100" cy="873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9"/>
          <p:cNvSpPr txBox="1"/>
          <p:nvPr/>
        </p:nvSpPr>
        <p:spPr>
          <a:xfrm>
            <a:off x="4481025" y="4347675"/>
            <a:ext cx="35223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Kích thước bộ lọc nhỏ sẽ giúp giảm số lượng tham số cho mô hình và mang lại hiệu quả tính toán hơn.</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37" name="Google Shape;837;p29"/>
          <p:cNvSpPr/>
          <p:nvPr/>
        </p:nvSpPr>
        <p:spPr>
          <a:xfrm>
            <a:off x="4353975" y="1523550"/>
            <a:ext cx="4069500" cy="873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9"/>
          <p:cNvSpPr txBox="1"/>
          <p:nvPr/>
        </p:nvSpPr>
        <p:spPr>
          <a:xfrm>
            <a:off x="4433850" y="1839800"/>
            <a:ext cx="3750000" cy="63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Bao gồm 13 lớp tích chập 2 chiều và 3 lớp kết nối đầy đủ (fully connected).</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39" name="Google Shape;839;p29"/>
          <p:cNvSpPr/>
          <p:nvPr/>
        </p:nvSpPr>
        <p:spPr>
          <a:xfrm>
            <a:off x="4353975" y="2604775"/>
            <a:ext cx="4004100" cy="9954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29"/>
          <p:cNvSpPr txBox="1"/>
          <p:nvPr/>
        </p:nvSpPr>
        <p:spPr>
          <a:xfrm>
            <a:off x="4481025" y="2781425"/>
            <a:ext cx="3750000" cy="66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Kiến trúc đầu tiên thay đổi thứ tự của các khối khi xếp nhiều lớp CNN + max pooling thay vì xen kẽ chỉ một lớp CNN + max pooling.</a:t>
            </a:r>
            <a:endParaRPr sz="1500" b="0" i="0" u="none" strike="noStrike" cap="none">
              <a:solidFill>
                <a:schemeClr val="lt1"/>
              </a:solidFill>
              <a:latin typeface="Roboto"/>
              <a:ea typeface="Roboto"/>
              <a:cs typeface="Roboto"/>
              <a:sym typeface="Roboto"/>
            </a:endParaRPr>
          </a:p>
        </p:txBody>
      </p:sp>
      <p:sp>
        <p:nvSpPr>
          <p:cNvPr id="841" name="Google Shape;841;p29"/>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animEffect transition="in" filter="fade">
                                      <p:cBhvr>
                                        <p:cTn id="7" dur="1000"/>
                                        <p:tgtEl>
                                          <p:spTgt spid="830"/>
                                        </p:tgtEl>
                                      </p:cBhvr>
                                    </p:animEffect>
                                  </p:childTnLst>
                                </p:cTn>
                              </p:par>
                              <p:par>
                                <p:cTn id="8" presetID="10" presetClass="entr" presetSubtype="0" fill="hold"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7"/>
                                        </p:tgtEl>
                                        <p:attrNameLst>
                                          <p:attrName>style.visibility</p:attrName>
                                        </p:attrNameLst>
                                      </p:cBhvr>
                                      <p:to>
                                        <p:strVal val="visible"/>
                                      </p:to>
                                    </p:set>
                                    <p:animEffect transition="in" filter="fade">
                                      <p:cBhvr>
                                        <p:cTn id="15" dur="1000"/>
                                        <p:tgtEl>
                                          <p:spTgt spid="837"/>
                                        </p:tgtEl>
                                      </p:cBhvr>
                                    </p:animEffect>
                                  </p:childTnLst>
                                </p:cTn>
                              </p:par>
                              <p:par>
                                <p:cTn id="16" presetID="10" presetClass="entr" presetSubtype="0" fill="hold" nodeType="withEffect">
                                  <p:stCondLst>
                                    <p:cond delay="0"/>
                                  </p:stCondLst>
                                  <p:childTnLst>
                                    <p:set>
                                      <p:cBhvr>
                                        <p:cTn id="17" dur="1" fill="hold">
                                          <p:stCondLst>
                                            <p:cond delay="0"/>
                                          </p:stCondLst>
                                        </p:cTn>
                                        <p:tgtEl>
                                          <p:spTgt spid="838"/>
                                        </p:tgtEl>
                                        <p:attrNameLst>
                                          <p:attrName>style.visibility</p:attrName>
                                        </p:attrNameLst>
                                      </p:cBhvr>
                                      <p:to>
                                        <p:strVal val="visible"/>
                                      </p:to>
                                    </p:set>
                                    <p:animEffect transition="in" filter="fade">
                                      <p:cBhvr>
                                        <p:cTn id="18" dur="1000"/>
                                        <p:tgtEl>
                                          <p:spTgt spid="838"/>
                                        </p:tgtEl>
                                      </p:cBhvr>
                                    </p:animEffect>
                                  </p:childTnLst>
                                </p:cTn>
                              </p:par>
                              <p:par>
                                <p:cTn id="19" presetID="10" presetClass="entr" presetSubtype="0" fill="hold" nodeType="withEffect">
                                  <p:stCondLst>
                                    <p:cond delay="0"/>
                                  </p:stCondLst>
                                  <p:childTnLst>
                                    <p:set>
                                      <p:cBhvr>
                                        <p:cTn id="20" dur="1" fill="hold">
                                          <p:stCondLst>
                                            <p:cond delay="0"/>
                                          </p:stCondLst>
                                        </p:cTn>
                                        <p:tgtEl>
                                          <p:spTgt spid="833"/>
                                        </p:tgtEl>
                                        <p:attrNameLst>
                                          <p:attrName>style.visibility</p:attrName>
                                        </p:attrNameLst>
                                      </p:cBhvr>
                                      <p:to>
                                        <p:strVal val="visible"/>
                                      </p:to>
                                    </p:set>
                                    <p:animEffect transition="in" filter="fade">
                                      <p:cBhvr>
                                        <p:cTn id="21" dur="1000"/>
                                        <p:tgtEl>
                                          <p:spTgt spid="83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4"/>
                                        </p:tgtEl>
                                        <p:attrNameLst>
                                          <p:attrName>style.visibility</p:attrName>
                                        </p:attrNameLst>
                                      </p:cBhvr>
                                      <p:to>
                                        <p:strVal val="visible"/>
                                      </p:to>
                                    </p:set>
                                    <p:animEffect transition="in" filter="fade">
                                      <p:cBhvr>
                                        <p:cTn id="26" dur="1000"/>
                                        <p:tgtEl>
                                          <p:spTgt spid="834"/>
                                        </p:tgtEl>
                                      </p:cBhvr>
                                    </p:animEffect>
                                  </p:childTnLst>
                                </p:cTn>
                              </p:par>
                              <p:par>
                                <p:cTn id="27" presetID="10" presetClass="entr" presetSubtype="0" fill="hold" nodeType="withEffect">
                                  <p:stCondLst>
                                    <p:cond delay="0"/>
                                  </p:stCondLst>
                                  <p:childTnLst>
                                    <p:set>
                                      <p:cBhvr>
                                        <p:cTn id="28" dur="1" fill="hold">
                                          <p:stCondLst>
                                            <p:cond delay="0"/>
                                          </p:stCondLst>
                                        </p:cTn>
                                        <p:tgtEl>
                                          <p:spTgt spid="840"/>
                                        </p:tgtEl>
                                        <p:attrNameLst>
                                          <p:attrName>style.visibility</p:attrName>
                                        </p:attrNameLst>
                                      </p:cBhvr>
                                      <p:to>
                                        <p:strVal val="visible"/>
                                      </p:to>
                                    </p:set>
                                    <p:animEffect transition="in" filter="fade">
                                      <p:cBhvr>
                                        <p:cTn id="29" dur="1000"/>
                                        <p:tgtEl>
                                          <p:spTgt spid="840"/>
                                        </p:tgtEl>
                                      </p:cBhvr>
                                    </p:animEffect>
                                  </p:childTnLst>
                                </p:cTn>
                              </p:par>
                              <p:par>
                                <p:cTn id="30" presetID="10" presetClass="entr" presetSubtype="0" fill="hold" nodeType="withEffect">
                                  <p:stCondLst>
                                    <p:cond delay="0"/>
                                  </p:stCondLst>
                                  <p:childTnLst>
                                    <p:set>
                                      <p:cBhvr>
                                        <p:cTn id="31" dur="1" fill="hold">
                                          <p:stCondLst>
                                            <p:cond delay="0"/>
                                          </p:stCondLst>
                                        </p:cTn>
                                        <p:tgtEl>
                                          <p:spTgt spid="839"/>
                                        </p:tgtEl>
                                        <p:attrNameLst>
                                          <p:attrName>style.visibility</p:attrName>
                                        </p:attrNameLst>
                                      </p:cBhvr>
                                      <p:to>
                                        <p:strVal val="visible"/>
                                      </p:to>
                                    </p:set>
                                    <p:animEffect transition="in" filter="fade">
                                      <p:cBhvr>
                                        <p:cTn id="32" dur="1000"/>
                                        <p:tgtEl>
                                          <p:spTgt spid="8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2"/>
                                        </p:tgtEl>
                                        <p:attrNameLst>
                                          <p:attrName>style.visibility</p:attrName>
                                        </p:attrNameLst>
                                      </p:cBhvr>
                                      <p:to>
                                        <p:strVal val="visible"/>
                                      </p:to>
                                    </p:set>
                                    <p:animEffect transition="in" filter="fade">
                                      <p:cBhvr>
                                        <p:cTn id="37" dur="1000"/>
                                        <p:tgtEl>
                                          <p:spTgt spid="832"/>
                                        </p:tgtEl>
                                      </p:cBhvr>
                                    </p:animEffect>
                                  </p:childTnLst>
                                </p:cTn>
                              </p:par>
                              <p:par>
                                <p:cTn id="38" presetID="10" presetClass="entr" presetSubtype="0" fill="hold" nodeType="withEffect">
                                  <p:stCondLst>
                                    <p:cond delay="0"/>
                                  </p:stCondLst>
                                  <p:childTnLst>
                                    <p:set>
                                      <p:cBhvr>
                                        <p:cTn id="39" dur="1" fill="hold">
                                          <p:stCondLst>
                                            <p:cond delay="0"/>
                                          </p:stCondLst>
                                        </p:cTn>
                                        <p:tgtEl>
                                          <p:spTgt spid="835"/>
                                        </p:tgtEl>
                                        <p:attrNameLst>
                                          <p:attrName>style.visibility</p:attrName>
                                        </p:attrNameLst>
                                      </p:cBhvr>
                                      <p:to>
                                        <p:strVal val="visible"/>
                                      </p:to>
                                    </p:set>
                                    <p:animEffect transition="in" filter="fade">
                                      <p:cBhvr>
                                        <p:cTn id="40" dur="1000"/>
                                        <p:tgtEl>
                                          <p:spTgt spid="835"/>
                                        </p:tgtEl>
                                      </p:cBhvr>
                                    </p:animEffect>
                                  </p:childTnLst>
                                </p:cTn>
                              </p:par>
                              <p:par>
                                <p:cTn id="41" presetID="10" presetClass="entr" presetSubtype="0" fill="hold" nodeType="withEffect">
                                  <p:stCondLst>
                                    <p:cond delay="0"/>
                                  </p:stCondLst>
                                  <p:childTnLst>
                                    <p:set>
                                      <p:cBhvr>
                                        <p:cTn id="42" dur="1" fill="hold">
                                          <p:stCondLst>
                                            <p:cond delay="0"/>
                                          </p:stCondLst>
                                        </p:cTn>
                                        <p:tgtEl>
                                          <p:spTgt spid="836"/>
                                        </p:tgtEl>
                                        <p:attrNameLst>
                                          <p:attrName>style.visibility</p:attrName>
                                        </p:attrNameLst>
                                      </p:cBhvr>
                                      <p:to>
                                        <p:strVal val="visible"/>
                                      </p:to>
                                    </p:set>
                                    <p:animEffect transition="in" filter="fade">
                                      <p:cBhvr>
                                        <p:cTn id="43" dur="1000"/>
                                        <p:tgtEl>
                                          <p:spTgt spid="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0"/>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47" name="Google Shape;847;p30"/>
          <p:cNvSpPr txBox="1">
            <a:spLocks noGrp="1"/>
          </p:cNvSpPr>
          <p:nvPr>
            <p:ph type="title"/>
          </p:nvPr>
        </p:nvSpPr>
        <p:spPr>
          <a:xfrm>
            <a:off x="2466525" y="1170625"/>
            <a:ext cx="4100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Inception V3</a:t>
            </a:r>
            <a:endParaRPr>
              <a:latin typeface="Roboto Medium"/>
              <a:ea typeface="Roboto Medium"/>
              <a:cs typeface="Roboto Medium"/>
              <a:sym typeface="Roboto Medium"/>
            </a:endParaRPr>
          </a:p>
        </p:txBody>
      </p:sp>
      <p:pic>
        <p:nvPicPr>
          <p:cNvPr id="848" name="Google Shape;848;p30"/>
          <p:cNvPicPr preferRelativeResize="0"/>
          <p:nvPr/>
        </p:nvPicPr>
        <p:blipFill rotWithShape="1">
          <a:blip r:embed="rId3">
            <a:alphaModFix/>
          </a:blip>
          <a:srcRect/>
          <a:stretch/>
        </p:blipFill>
        <p:spPr>
          <a:xfrm>
            <a:off x="588300" y="1782975"/>
            <a:ext cx="8205724" cy="3009999"/>
          </a:xfrm>
          <a:prstGeom prst="rect">
            <a:avLst/>
          </a:prstGeom>
          <a:noFill/>
          <a:ln>
            <a:noFill/>
          </a:ln>
        </p:spPr>
      </p:pic>
      <p:sp>
        <p:nvSpPr>
          <p:cNvPr id="849" name="Google Shape;849;p30"/>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31"/>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55" name="Google Shape;855;p31"/>
          <p:cNvSpPr txBox="1">
            <a:spLocks noGrp="1"/>
          </p:cNvSpPr>
          <p:nvPr>
            <p:ph type="title"/>
          </p:nvPr>
        </p:nvSpPr>
        <p:spPr>
          <a:xfrm>
            <a:off x="3126900" y="921150"/>
            <a:ext cx="3880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InceptionV3</a:t>
            </a:r>
            <a:endParaRPr>
              <a:latin typeface="Roboto Medium"/>
              <a:ea typeface="Roboto Medium"/>
              <a:cs typeface="Roboto Medium"/>
              <a:sym typeface="Roboto Medium"/>
            </a:endParaRPr>
          </a:p>
        </p:txBody>
      </p:sp>
      <p:sp>
        <p:nvSpPr>
          <p:cNvPr id="856" name="Google Shape;856;p31"/>
          <p:cNvSpPr/>
          <p:nvPr/>
        </p:nvSpPr>
        <p:spPr>
          <a:xfrm>
            <a:off x="748400" y="2691375"/>
            <a:ext cx="1548300" cy="11856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1"/>
          <p:cNvSpPr txBox="1"/>
          <p:nvPr/>
        </p:nvSpPr>
        <p:spPr>
          <a:xfrm>
            <a:off x="673300" y="3045075"/>
            <a:ext cx="17265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Roboto"/>
                <a:ea typeface="Roboto"/>
                <a:cs typeface="Roboto"/>
                <a:sym typeface="Roboto"/>
              </a:rPr>
              <a:t>InceptionV3</a:t>
            </a:r>
            <a:endParaRPr sz="2000" b="1" i="0" u="none" strike="noStrike" cap="none">
              <a:solidFill>
                <a:schemeClr val="accent1"/>
              </a:solidFill>
              <a:latin typeface="Roboto"/>
              <a:ea typeface="Roboto"/>
              <a:cs typeface="Roboto"/>
              <a:sym typeface="Roboto"/>
            </a:endParaRPr>
          </a:p>
        </p:txBody>
      </p:sp>
      <p:cxnSp>
        <p:nvCxnSpPr>
          <p:cNvPr id="858" name="Google Shape;858;p31"/>
          <p:cNvCxnSpPr>
            <a:stCxn id="856" idx="0"/>
            <a:endCxn id="859" idx="2"/>
          </p:cNvCxnSpPr>
          <p:nvPr/>
        </p:nvCxnSpPr>
        <p:spPr>
          <a:xfrm>
            <a:off x="2296700" y="3284175"/>
            <a:ext cx="2057400" cy="1067100"/>
          </a:xfrm>
          <a:prstGeom prst="bentConnector3">
            <a:avLst>
              <a:gd name="adj1" fmla="val 51504"/>
            </a:avLst>
          </a:prstGeom>
          <a:noFill/>
          <a:ln w="9525" cap="flat" cmpd="sng">
            <a:solidFill>
              <a:schemeClr val="lt1"/>
            </a:solidFill>
            <a:prstDash val="solid"/>
            <a:round/>
            <a:headEnd type="none" w="sm" len="sm"/>
            <a:tailEnd type="none" w="sm" len="sm"/>
          </a:ln>
        </p:spPr>
      </p:cxnSp>
      <p:cxnSp>
        <p:nvCxnSpPr>
          <p:cNvPr id="860" name="Google Shape;860;p31"/>
          <p:cNvCxnSpPr>
            <a:stCxn id="856" idx="0"/>
            <a:endCxn id="861" idx="2"/>
          </p:cNvCxnSpPr>
          <p:nvPr/>
        </p:nvCxnSpPr>
        <p:spPr>
          <a:xfrm rot="10800000" flipH="1">
            <a:off x="2296700" y="1960575"/>
            <a:ext cx="2057400" cy="1323600"/>
          </a:xfrm>
          <a:prstGeom prst="bentConnector3">
            <a:avLst>
              <a:gd name="adj1" fmla="val 51504"/>
            </a:avLst>
          </a:prstGeom>
          <a:noFill/>
          <a:ln w="9525" cap="flat" cmpd="sng">
            <a:solidFill>
              <a:schemeClr val="lt1"/>
            </a:solidFill>
            <a:prstDash val="solid"/>
            <a:round/>
            <a:headEnd type="none" w="sm" len="sm"/>
            <a:tailEnd type="none" w="sm" len="sm"/>
          </a:ln>
        </p:spPr>
      </p:cxnSp>
      <p:cxnSp>
        <p:nvCxnSpPr>
          <p:cNvPr id="862" name="Google Shape;862;p31"/>
          <p:cNvCxnSpPr/>
          <p:nvPr/>
        </p:nvCxnSpPr>
        <p:spPr>
          <a:xfrm rot="10800000" flipH="1">
            <a:off x="3301875" y="3282825"/>
            <a:ext cx="1052100" cy="2700"/>
          </a:xfrm>
          <a:prstGeom prst="straightConnector1">
            <a:avLst/>
          </a:prstGeom>
          <a:noFill/>
          <a:ln w="9525" cap="flat" cmpd="sng">
            <a:solidFill>
              <a:schemeClr val="lt1"/>
            </a:solidFill>
            <a:prstDash val="solid"/>
            <a:round/>
            <a:headEnd type="none" w="sm" len="sm"/>
            <a:tailEnd type="none" w="sm" len="sm"/>
          </a:ln>
        </p:spPr>
      </p:cxnSp>
      <p:sp>
        <p:nvSpPr>
          <p:cNvPr id="859" name="Google Shape;859;p31"/>
          <p:cNvSpPr/>
          <p:nvPr/>
        </p:nvSpPr>
        <p:spPr>
          <a:xfrm>
            <a:off x="4353975" y="3853675"/>
            <a:ext cx="4004100" cy="9954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1"/>
          <p:cNvSpPr txBox="1"/>
          <p:nvPr/>
        </p:nvSpPr>
        <p:spPr>
          <a:xfrm>
            <a:off x="4448625" y="4276375"/>
            <a:ext cx="38802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Có thể dùng như một mạng cơ sở từ mạng đã được đào tạo trước với hơn 1 triệu hình ảnh được đào tạo từ CSDL Imagenet.</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61" name="Google Shape;861;p31"/>
          <p:cNvSpPr/>
          <p:nvPr/>
        </p:nvSpPr>
        <p:spPr>
          <a:xfrm>
            <a:off x="4353975" y="1523550"/>
            <a:ext cx="4069500" cy="8739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64" name="Google Shape;864;p31"/>
          <p:cNvSpPr txBox="1"/>
          <p:nvPr/>
        </p:nvSpPr>
        <p:spPr>
          <a:xfrm>
            <a:off x="4481025" y="1821588"/>
            <a:ext cx="3750000" cy="63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Mạng lưới tích chập gồm 48 lớp và là kế thừa của Inception-V1 bao gồm 25 triệu tham số.</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65" name="Google Shape;865;p31"/>
          <p:cNvSpPr/>
          <p:nvPr/>
        </p:nvSpPr>
        <p:spPr>
          <a:xfrm>
            <a:off x="4353975" y="2604775"/>
            <a:ext cx="4004100" cy="9954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1"/>
          <p:cNvSpPr txBox="1"/>
          <p:nvPr/>
        </p:nvSpPr>
        <p:spPr>
          <a:xfrm>
            <a:off x="4481025" y="2691375"/>
            <a:ext cx="3750000" cy="66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Giải quyết được vấn đề thắt cổ chai và tính toán hiệu quả hơn nhờ sử dụng phương pháp nhân tố.</a:t>
            </a:r>
            <a:endParaRPr sz="1500" b="0" i="0" u="none" strike="noStrike" cap="none">
              <a:solidFill>
                <a:schemeClr val="lt1"/>
              </a:solidFill>
              <a:latin typeface="Roboto"/>
              <a:ea typeface="Roboto"/>
              <a:cs typeface="Roboto"/>
              <a:sym typeface="Roboto"/>
            </a:endParaRPr>
          </a:p>
        </p:txBody>
      </p:sp>
      <p:sp>
        <p:nvSpPr>
          <p:cNvPr id="867" name="Google Shape;867;p31"/>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6"/>
                                        </p:tgtEl>
                                        <p:attrNameLst>
                                          <p:attrName>style.visibility</p:attrName>
                                        </p:attrNameLst>
                                      </p:cBhvr>
                                      <p:to>
                                        <p:strVal val="visible"/>
                                      </p:to>
                                    </p:set>
                                    <p:animEffect transition="in" filter="fade">
                                      <p:cBhvr>
                                        <p:cTn id="7" dur="1000"/>
                                        <p:tgtEl>
                                          <p:spTgt spid="856"/>
                                        </p:tgtEl>
                                      </p:cBhvr>
                                    </p:animEffect>
                                  </p:childTnLst>
                                </p:cTn>
                              </p:par>
                              <p:par>
                                <p:cTn id="8" presetID="10" presetClass="entr" presetSubtype="0" fill="hold" nodeType="withEffect">
                                  <p:stCondLst>
                                    <p:cond delay="0"/>
                                  </p:stCondLst>
                                  <p:childTnLst>
                                    <p:set>
                                      <p:cBhvr>
                                        <p:cTn id="9" dur="1" fill="hold">
                                          <p:stCondLst>
                                            <p:cond delay="0"/>
                                          </p:stCondLst>
                                        </p:cTn>
                                        <p:tgtEl>
                                          <p:spTgt spid="857"/>
                                        </p:tgtEl>
                                        <p:attrNameLst>
                                          <p:attrName>style.visibility</p:attrName>
                                        </p:attrNameLst>
                                      </p:cBhvr>
                                      <p:to>
                                        <p:strVal val="visible"/>
                                      </p:to>
                                    </p:set>
                                    <p:animEffect transition="in" filter="fade">
                                      <p:cBhvr>
                                        <p:cTn id="10" dur="1000"/>
                                        <p:tgtEl>
                                          <p:spTgt spid="8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0"/>
                                        </p:tgtEl>
                                        <p:attrNameLst>
                                          <p:attrName>style.visibility</p:attrName>
                                        </p:attrNameLst>
                                      </p:cBhvr>
                                      <p:to>
                                        <p:strVal val="visible"/>
                                      </p:to>
                                    </p:set>
                                    <p:animEffect transition="in" filter="fade">
                                      <p:cBhvr>
                                        <p:cTn id="15" dur="1000"/>
                                        <p:tgtEl>
                                          <p:spTgt spid="860"/>
                                        </p:tgtEl>
                                      </p:cBhvr>
                                    </p:animEffect>
                                  </p:childTnLst>
                                </p:cTn>
                              </p:par>
                              <p:par>
                                <p:cTn id="16" presetID="10" presetClass="entr" presetSubtype="0" fill="hold" nodeType="withEffect">
                                  <p:stCondLst>
                                    <p:cond delay="0"/>
                                  </p:stCondLst>
                                  <p:childTnLst>
                                    <p:set>
                                      <p:cBhvr>
                                        <p:cTn id="17" dur="1" fill="hold">
                                          <p:stCondLst>
                                            <p:cond delay="0"/>
                                          </p:stCondLst>
                                        </p:cTn>
                                        <p:tgtEl>
                                          <p:spTgt spid="864"/>
                                        </p:tgtEl>
                                        <p:attrNameLst>
                                          <p:attrName>style.visibility</p:attrName>
                                        </p:attrNameLst>
                                      </p:cBhvr>
                                      <p:to>
                                        <p:strVal val="visible"/>
                                      </p:to>
                                    </p:set>
                                    <p:animEffect transition="in" filter="fade">
                                      <p:cBhvr>
                                        <p:cTn id="18" dur="1000"/>
                                        <p:tgtEl>
                                          <p:spTgt spid="864"/>
                                        </p:tgtEl>
                                      </p:cBhvr>
                                    </p:animEffect>
                                  </p:childTnLst>
                                </p:cTn>
                              </p:par>
                              <p:par>
                                <p:cTn id="19" presetID="10" presetClass="entr" presetSubtype="0" fill="hold" nodeType="withEffect">
                                  <p:stCondLst>
                                    <p:cond delay="0"/>
                                  </p:stCondLst>
                                  <p:childTnLst>
                                    <p:set>
                                      <p:cBhvr>
                                        <p:cTn id="20" dur="1" fill="hold">
                                          <p:stCondLst>
                                            <p:cond delay="0"/>
                                          </p:stCondLst>
                                        </p:cTn>
                                        <p:tgtEl>
                                          <p:spTgt spid="861"/>
                                        </p:tgtEl>
                                        <p:attrNameLst>
                                          <p:attrName>style.visibility</p:attrName>
                                        </p:attrNameLst>
                                      </p:cBhvr>
                                      <p:to>
                                        <p:strVal val="visible"/>
                                      </p:to>
                                    </p:set>
                                    <p:animEffect transition="in" filter="fade">
                                      <p:cBhvr>
                                        <p:cTn id="21" dur="1000"/>
                                        <p:tgtEl>
                                          <p:spTgt spid="86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2"/>
                                        </p:tgtEl>
                                        <p:attrNameLst>
                                          <p:attrName>style.visibility</p:attrName>
                                        </p:attrNameLst>
                                      </p:cBhvr>
                                      <p:to>
                                        <p:strVal val="visible"/>
                                      </p:to>
                                    </p:set>
                                    <p:animEffect transition="in" filter="fade">
                                      <p:cBhvr>
                                        <p:cTn id="26" dur="1000"/>
                                        <p:tgtEl>
                                          <p:spTgt spid="862"/>
                                        </p:tgtEl>
                                      </p:cBhvr>
                                    </p:animEffect>
                                  </p:childTnLst>
                                </p:cTn>
                              </p:par>
                              <p:par>
                                <p:cTn id="27" presetID="10" presetClass="entr" presetSubtype="0" fill="hold" nodeType="withEffect">
                                  <p:stCondLst>
                                    <p:cond delay="0"/>
                                  </p:stCondLst>
                                  <p:childTnLst>
                                    <p:set>
                                      <p:cBhvr>
                                        <p:cTn id="28" dur="1" fill="hold">
                                          <p:stCondLst>
                                            <p:cond delay="0"/>
                                          </p:stCondLst>
                                        </p:cTn>
                                        <p:tgtEl>
                                          <p:spTgt spid="866"/>
                                        </p:tgtEl>
                                        <p:attrNameLst>
                                          <p:attrName>style.visibility</p:attrName>
                                        </p:attrNameLst>
                                      </p:cBhvr>
                                      <p:to>
                                        <p:strVal val="visible"/>
                                      </p:to>
                                    </p:set>
                                    <p:animEffect transition="in" filter="fade">
                                      <p:cBhvr>
                                        <p:cTn id="29" dur="1000"/>
                                        <p:tgtEl>
                                          <p:spTgt spid="866"/>
                                        </p:tgtEl>
                                      </p:cBhvr>
                                    </p:animEffect>
                                  </p:childTnLst>
                                </p:cTn>
                              </p:par>
                              <p:par>
                                <p:cTn id="30" presetID="10" presetClass="entr" presetSubtype="0" fill="hold" nodeType="withEffect">
                                  <p:stCondLst>
                                    <p:cond delay="0"/>
                                  </p:stCondLst>
                                  <p:childTnLst>
                                    <p:set>
                                      <p:cBhvr>
                                        <p:cTn id="31" dur="1" fill="hold">
                                          <p:stCondLst>
                                            <p:cond delay="0"/>
                                          </p:stCondLst>
                                        </p:cTn>
                                        <p:tgtEl>
                                          <p:spTgt spid="865"/>
                                        </p:tgtEl>
                                        <p:attrNameLst>
                                          <p:attrName>style.visibility</p:attrName>
                                        </p:attrNameLst>
                                      </p:cBhvr>
                                      <p:to>
                                        <p:strVal val="visible"/>
                                      </p:to>
                                    </p:set>
                                    <p:animEffect transition="in" filter="fade">
                                      <p:cBhvr>
                                        <p:cTn id="32" dur="1000"/>
                                        <p:tgtEl>
                                          <p:spTgt spid="8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58"/>
                                        </p:tgtEl>
                                        <p:attrNameLst>
                                          <p:attrName>style.visibility</p:attrName>
                                        </p:attrNameLst>
                                      </p:cBhvr>
                                      <p:to>
                                        <p:strVal val="visible"/>
                                      </p:to>
                                    </p:set>
                                    <p:animEffect transition="in" filter="fade">
                                      <p:cBhvr>
                                        <p:cTn id="37" dur="1000"/>
                                        <p:tgtEl>
                                          <p:spTgt spid="858"/>
                                        </p:tgtEl>
                                      </p:cBhvr>
                                    </p:animEffect>
                                  </p:childTnLst>
                                </p:cTn>
                              </p:par>
                              <p:par>
                                <p:cTn id="38" presetID="10" presetClass="entr" presetSubtype="0" fill="hold" nodeType="withEffect">
                                  <p:stCondLst>
                                    <p:cond delay="0"/>
                                  </p:stCondLst>
                                  <p:childTnLst>
                                    <p:set>
                                      <p:cBhvr>
                                        <p:cTn id="39" dur="1" fill="hold">
                                          <p:stCondLst>
                                            <p:cond delay="0"/>
                                          </p:stCondLst>
                                        </p:cTn>
                                        <p:tgtEl>
                                          <p:spTgt spid="863"/>
                                        </p:tgtEl>
                                        <p:attrNameLst>
                                          <p:attrName>style.visibility</p:attrName>
                                        </p:attrNameLst>
                                      </p:cBhvr>
                                      <p:to>
                                        <p:strVal val="visible"/>
                                      </p:to>
                                    </p:set>
                                    <p:animEffect transition="in" filter="fade">
                                      <p:cBhvr>
                                        <p:cTn id="40" dur="1000"/>
                                        <p:tgtEl>
                                          <p:spTgt spid="863"/>
                                        </p:tgtEl>
                                      </p:cBhvr>
                                    </p:animEffect>
                                  </p:childTnLst>
                                </p:cTn>
                              </p:par>
                              <p:par>
                                <p:cTn id="41" presetID="10" presetClass="entr" presetSubtype="0" fill="hold" nodeType="withEffect">
                                  <p:stCondLst>
                                    <p:cond delay="0"/>
                                  </p:stCondLst>
                                  <p:childTnLst>
                                    <p:set>
                                      <p:cBhvr>
                                        <p:cTn id="42" dur="1" fill="hold">
                                          <p:stCondLst>
                                            <p:cond delay="0"/>
                                          </p:stCondLst>
                                        </p:cTn>
                                        <p:tgtEl>
                                          <p:spTgt spid="859"/>
                                        </p:tgtEl>
                                        <p:attrNameLst>
                                          <p:attrName>style.visibility</p:attrName>
                                        </p:attrNameLst>
                                      </p:cBhvr>
                                      <p:to>
                                        <p:strVal val="visible"/>
                                      </p:to>
                                    </p:set>
                                    <p:animEffect transition="in" filter="fade">
                                      <p:cBhvr>
                                        <p:cTn id="43" dur="10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32"/>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73" name="Google Shape;873;p32"/>
          <p:cNvSpPr txBox="1">
            <a:spLocks noGrp="1"/>
          </p:cNvSpPr>
          <p:nvPr>
            <p:ph type="title"/>
          </p:nvPr>
        </p:nvSpPr>
        <p:spPr>
          <a:xfrm>
            <a:off x="2466525" y="1170625"/>
            <a:ext cx="41004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Resnet50</a:t>
            </a:r>
            <a:endParaRPr>
              <a:latin typeface="Roboto Medium"/>
              <a:ea typeface="Roboto Medium"/>
              <a:cs typeface="Roboto Medium"/>
              <a:sym typeface="Roboto Medium"/>
            </a:endParaRPr>
          </a:p>
        </p:txBody>
      </p:sp>
      <p:pic>
        <p:nvPicPr>
          <p:cNvPr id="874" name="Google Shape;874;p32"/>
          <p:cNvPicPr preferRelativeResize="0"/>
          <p:nvPr/>
        </p:nvPicPr>
        <p:blipFill rotWithShape="1">
          <a:blip r:embed="rId3">
            <a:alphaModFix/>
          </a:blip>
          <a:srcRect/>
          <a:stretch/>
        </p:blipFill>
        <p:spPr>
          <a:xfrm>
            <a:off x="326750" y="1743325"/>
            <a:ext cx="8603725" cy="3020676"/>
          </a:xfrm>
          <a:prstGeom prst="rect">
            <a:avLst/>
          </a:prstGeom>
          <a:noFill/>
          <a:ln>
            <a:noFill/>
          </a:ln>
        </p:spPr>
      </p:pic>
      <p:sp>
        <p:nvSpPr>
          <p:cNvPr id="875" name="Google Shape;875;p32"/>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286" name="Google Shape;286;p2"/>
          <p:cNvSpPr/>
          <p:nvPr/>
        </p:nvSpPr>
        <p:spPr>
          <a:xfrm>
            <a:off x="2377713" y="14256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287" name="Google Shape;287;p2"/>
          <p:cNvSpPr/>
          <p:nvPr/>
        </p:nvSpPr>
        <p:spPr>
          <a:xfrm>
            <a:off x="5636663" y="14256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288" name="Google Shape;288;p2"/>
          <p:cNvSpPr/>
          <p:nvPr/>
        </p:nvSpPr>
        <p:spPr>
          <a:xfrm>
            <a:off x="2377725" y="33120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289" name="Google Shape;289;p2"/>
          <p:cNvSpPr/>
          <p:nvPr/>
        </p:nvSpPr>
        <p:spPr>
          <a:xfrm>
            <a:off x="5615000" y="33120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290" name="Google Shape;290;p2"/>
          <p:cNvSpPr txBox="1">
            <a:spLocks noGrp="1"/>
          </p:cNvSpPr>
          <p:nvPr>
            <p:ph type="title" idx="21"/>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NỘI DUNG</a:t>
            </a:r>
            <a:endParaRPr sz="3000">
              <a:latin typeface="Roboto Medium"/>
              <a:ea typeface="Roboto Medium"/>
              <a:cs typeface="Roboto Medium"/>
              <a:sym typeface="Roboto Medium"/>
            </a:endParaRPr>
          </a:p>
        </p:txBody>
      </p:sp>
      <p:sp>
        <p:nvSpPr>
          <p:cNvPr id="291" name="Google Shape;291;p2"/>
          <p:cNvSpPr txBox="1">
            <a:spLocks noGrp="1"/>
          </p:cNvSpPr>
          <p:nvPr>
            <p:ph type="title" idx="8"/>
          </p:nvPr>
        </p:nvSpPr>
        <p:spPr>
          <a:xfrm>
            <a:off x="2317112" y="14882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latin typeface="Roboto Medium"/>
                <a:ea typeface="Roboto Medium"/>
                <a:cs typeface="Roboto Medium"/>
                <a:sym typeface="Roboto Medium"/>
              </a:rPr>
              <a:t>01</a:t>
            </a:r>
            <a:endParaRPr>
              <a:latin typeface="Roboto Medium"/>
              <a:ea typeface="Roboto Medium"/>
              <a:cs typeface="Roboto Medium"/>
              <a:sym typeface="Roboto Medium"/>
            </a:endParaRPr>
          </a:p>
        </p:txBody>
      </p:sp>
      <p:sp>
        <p:nvSpPr>
          <p:cNvPr id="292" name="Google Shape;292;p2"/>
          <p:cNvSpPr txBox="1">
            <a:spLocks noGrp="1"/>
          </p:cNvSpPr>
          <p:nvPr>
            <p:ph type="title"/>
          </p:nvPr>
        </p:nvSpPr>
        <p:spPr>
          <a:xfrm>
            <a:off x="1494075" y="2065000"/>
            <a:ext cx="2547300" cy="572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2500">
                <a:latin typeface="Roboto Medium"/>
                <a:ea typeface="Roboto Medium"/>
                <a:cs typeface="Roboto Medium"/>
                <a:sym typeface="Roboto Medium"/>
              </a:rPr>
              <a:t>Giới thiệu đề tài</a:t>
            </a:r>
            <a:endParaRPr sz="2500">
              <a:latin typeface="Roboto Medium"/>
              <a:ea typeface="Roboto Medium"/>
              <a:cs typeface="Roboto Medium"/>
              <a:sym typeface="Roboto Medium"/>
            </a:endParaRPr>
          </a:p>
        </p:txBody>
      </p:sp>
      <p:sp>
        <p:nvSpPr>
          <p:cNvPr id="293" name="Google Shape;293;p2"/>
          <p:cNvSpPr txBox="1">
            <a:spLocks noGrp="1"/>
          </p:cNvSpPr>
          <p:nvPr>
            <p:ph type="title" idx="2"/>
          </p:nvPr>
        </p:nvSpPr>
        <p:spPr>
          <a:xfrm>
            <a:off x="3985400" y="3941300"/>
            <a:ext cx="5218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2500">
                <a:latin typeface="Roboto Medium"/>
                <a:ea typeface="Roboto Medium"/>
                <a:cs typeface="Roboto Medium"/>
                <a:sym typeface="Roboto Medium"/>
              </a:rPr>
              <a:t>Kết luận và hướng phát triển</a:t>
            </a:r>
            <a:endParaRPr sz="2500">
              <a:latin typeface="Roboto Medium"/>
              <a:ea typeface="Roboto Medium"/>
              <a:cs typeface="Roboto Medium"/>
              <a:sym typeface="Roboto Medium"/>
            </a:endParaRPr>
          </a:p>
        </p:txBody>
      </p:sp>
      <p:sp>
        <p:nvSpPr>
          <p:cNvPr id="294" name="Google Shape;294;p2"/>
          <p:cNvSpPr txBox="1">
            <a:spLocks noGrp="1"/>
          </p:cNvSpPr>
          <p:nvPr>
            <p:ph type="title" idx="6"/>
          </p:nvPr>
        </p:nvSpPr>
        <p:spPr>
          <a:xfrm>
            <a:off x="4673350" y="2133075"/>
            <a:ext cx="3149400" cy="4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2500">
                <a:latin typeface="Roboto Medium"/>
                <a:ea typeface="Roboto Medium"/>
                <a:cs typeface="Roboto Medium"/>
                <a:sym typeface="Roboto Medium"/>
              </a:rPr>
              <a:t>Kiến trúc tổng quan</a:t>
            </a:r>
            <a:endParaRPr sz="2500">
              <a:latin typeface="Roboto Medium"/>
              <a:ea typeface="Roboto Medium"/>
              <a:cs typeface="Roboto Medium"/>
              <a:sym typeface="Roboto Medium"/>
            </a:endParaRPr>
          </a:p>
        </p:txBody>
      </p:sp>
      <p:sp>
        <p:nvSpPr>
          <p:cNvPr id="295" name="Google Shape;295;p2"/>
          <p:cNvSpPr txBox="1">
            <a:spLocks noGrp="1"/>
          </p:cNvSpPr>
          <p:nvPr>
            <p:ph type="title" idx="13"/>
          </p:nvPr>
        </p:nvSpPr>
        <p:spPr>
          <a:xfrm>
            <a:off x="5554399" y="33746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latin typeface="Roboto Medium"/>
                <a:ea typeface="Roboto Medium"/>
                <a:cs typeface="Roboto Medium"/>
                <a:sym typeface="Roboto Medium"/>
              </a:rPr>
              <a:t>04</a:t>
            </a:r>
            <a:endParaRPr>
              <a:latin typeface="Roboto Medium"/>
              <a:ea typeface="Roboto Medium"/>
              <a:cs typeface="Roboto Medium"/>
              <a:sym typeface="Roboto Medium"/>
            </a:endParaRPr>
          </a:p>
        </p:txBody>
      </p:sp>
      <p:sp>
        <p:nvSpPr>
          <p:cNvPr id="296" name="Google Shape;296;p2"/>
          <p:cNvSpPr txBox="1">
            <a:spLocks noGrp="1"/>
          </p:cNvSpPr>
          <p:nvPr>
            <p:ph type="title" idx="14"/>
          </p:nvPr>
        </p:nvSpPr>
        <p:spPr>
          <a:xfrm>
            <a:off x="5554388" y="14882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latin typeface="Roboto Medium"/>
                <a:ea typeface="Roboto Medium"/>
                <a:cs typeface="Roboto Medium"/>
                <a:sym typeface="Roboto Medium"/>
              </a:rPr>
              <a:t>02</a:t>
            </a:r>
            <a:endParaRPr>
              <a:latin typeface="Roboto Medium"/>
              <a:ea typeface="Roboto Medium"/>
              <a:cs typeface="Roboto Medium"/>
              <a:sym typeface="Roboto Medium"/>
            </a:endParaRPr>
          </a:p>
        </p:txBody>
      </p:sp>
      <p:sp>
        <p:nvSpPr>
          <p:cNvPr id="297" name="Google Shape;297;p2"/>
          <p:cNvSpPr txBox="1">
            <a:spLocks noGrp="1"/>
          </p:cNvSpPr>
          <p:nvPr>
            <p:ph type="title" idx="17"/>
          </p:nvPr>
        </p:nvSpPr>
        <p:spPr>
          <a:xfrm>
            <a:off x="1217025" y="3941300"/>
            <a:ext cx="31014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2500">
                <a:latin typeface="Roboto Medium"/>
                <a:ea typeface="Roboto Medium"/>
                <a:cs typeface="Roboto Medium"/>
                <a:sym typeface="Roboto Medium"/>
              </a:rPr>
              <a:t>Kết quả thực hiện</a:t>
            </a:r>
            <a:endParaRPr sz="2500">
              <a:latin typeface="Roboto Medium"/>
              <a:ea typeface="Roboto Medium"/>
              <a:cs typeface="Roboto Medium"/>
              <a:sym typeface="Roboto Medium"/>
            </a:endParaRPr>
          </a:p>
        </p:txBody>
      </p:sp>
      <p:sp>
        <p:nvSpPr>
          <p:cNvPr id="298" name="Google Shape;298;p2"/>
          <p:cNvSpPr txBox="1">
            <a:spLocks noGrp="1"/>
          </p:cNvSpPr>
          <p:nvPr>
            <p:ph type="title" idx="20"/>
          </p:nvPr>
        </p:nvSpPr>
        <p:spPr>
          <a:xfrm>
            <a:off x="2317126" y="33746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latin typeface="Roboto Medium"/>
                <a:ea typeface="Roboto Medium"/>
                <a:cs typeface="Roboto Medium"/>
                <a:sym typeface="Roboto Medium"/>
              </a:rPr>
              <a:t>03</a:t>
            </a:r>
            <a:endParaRPr>
              <a:latin typeface="Roboto Medium"/>
              <a:ea typeface="Roboto Medium"/>
              <a:cs typeface="Roboto Medium"/>
              <a:sym typeface="Roboto Medium"/>
            </a:endParaRPr>
          </a:p>
        </p:txBody>
      </p:sp>
      <p:grpSp>
        <p:nvGrpSpPr>
          <p:cNvPr id="299" name="Google Shape;299;p2"/>
          <p:cNvGrpSpPr/>
          <p:nvPr/>
        </p:nvGrpSpPr>
        <p:grpSpPr>
          <a:xfrm>
            <a:off x="57111" y="583985"/>
            <a:ext cx="520959" cy="484739"/>
            <a:chOff x="827350" y="3629733"/>
            <a:chExt cx="1431600" cy="1332067"/>
          </a:xfrm>
        </p:grpSpPr>
        <p:sp>
          <p:nvSpPr>
            <p:cNvPr id="300" name="Google Shape;300;p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301" name="Google Shape;301;p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302" name="Google Shape;302;p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grpSp>
      <p:grpSp>
        <p:nvGrpSpPr>
          <p:cNvPr id="303" name="Google Shape;303;p2"/>
          <p:cNvGrpSpPr/>
          <p:nvPr/>
        </p:nvGrpSpPr>
        <p:grpSpPr>
          <a:xfrm>
            <a:off x="409461" y="85600"/>
            <a:ext cx="409581" cy="381104"/>
            <a:chOff x="827350" y="3629733"/>
            <a:chExt cx="1431600" cy="1332067"/>
          </a:xfrm>
        </p:grpSpPr>
        <p:sp>
          <p:nvSpPr>
            <p:cNvPr id="304" name="Google Shape;304;p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305" name="Google Shape;305;p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306" name="Google Shape;306;p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par>
                                <p:cTn id="8" presetID="10" presetClass="entr" presetSubtype="0" fill="hold" nodeType="withEffect">
                                  <p:stCondLst>
                                    <p:cond delay="0"/>
                                  </p:stCondLst>
                                  <p:childTnLst>
                                    <p:set>
                                      <p:cBhvr>
                                        <p:cTn id="9" dur="1" fill="hold">
                                          <p:stCondLst>
                                            <p:cond delay="0"/>
                                          </p:stCondLst>
                                        </p:cTn>
                                        <p:tgtEl>
                                          <p:spTgt spid="291"/>
                                        </p:tgtEl>
                                        <p:attrNameLst>
                                          <p:attrName>style.visibility</p:attrName>
                                        </p:attrNameLst>
                                      </p:cBhvr>
                                      <p:to>
                                        <p:strVal val="visible"/>
                                      </p:to>
                                    </p:set>
                                    <p:animEffect transition="in" filter="fade">
                                      <p:cBhvr>
                                        <p:cTn id="10" dur="1000"/>
                                        <p:tgtEl>
                                          <p:spTgt spid="291"/>
                                        </p:tgtEl>
                                      </p:cBhvr>
                                    </p:animEffect>
                                  </p:childTnLst>
                                </p:cTn>
                              </p:par>
                              <p:par>
                                <p:cTn id="11" presetID="10" presetClass="entr" presetSubtype="0" fill="hold" nodeType="withEffect">
                                  <p:stCondLst>
                                    <p:cond delay="0"/>
                                  </p:stCondLst>
                                  <p:childTnLst>
                                    <p:set>
                                      <p:cBhvr>
                                        <p:cTn id="12" dur="1" fill="hold">
                                          <p:stCondLst>
                                            <p:cond delay="0"/>
                                          </p:stCondLst>
                                        </p:cTn>
                                        <p:tgtEl>
                                          <p:spTgt spid="292"/>
                                        </p:tgtEl>
                                        <p:attrNameLst>
                                          <p:attrName>style.visibility</p:attrName>
                                        </p:attrNameLst>
                                      </p:cBhvr>
                                      <p:to>
                                        <p:strVal val="visible"/>
                                      </p:to>
                                    </p:set>
                                    <p:animEffect transition="in" filter="fade">
                                      <p:cBhvr>
                                        <p:cTn id="13" dur="1000"/>
                                        <p:tgtEl>
                                          <p:spTgt spid="2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7"/>
                                        </p:tgtEl>
                                        <p:attrNameLst>
                                          <p:attrName>style.visibility</p:attrName>
                                        </p:attrNameLst>
                                      </p:cBhvr>
                                      <p:to>
                                        <p:strVal val="visible"/>
                                      </p:to>
                                    </p:set>
                                    <p:animEffect transition="in" filter="fade">
                                      <p:cBhvr>
                                        <p:cTn id="18" dur="1000"/>
                                        <p:tgtEl>
                                          <p:spTgt spid="287"/>
                                        </p:tgtEl>
                                      </p:cBhvr>
                                    </p:animEffect>
                                  </p:childTnLst>
                                </p:cTn>
                              </p:par>
                              <p:par>
                                <p:cTn id="19" presetID="10" presetClass="entr" presetSubtype="0"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fade">
                                      <p:cBhvr>
                                        <p:cTn id="21" dur="1000"/>
                                        <p:tgtEl>
                                          <p:spTgt spid="294"/>
                                        </p:tgtEl>
                                      </p:cBhvr>
                                    </p:animEffect>
                                  </p:childTnLst>
                                </p:cTn>
                              </p:par>
                              <p:par>
                                <p:cTn id="22" presetID="10" presetClass="entr" presetSubtype="0" fill="hold" nodeType="withEffect">
                                  <p:stCondLst>
                                    <p:cond delay="0"/>
                                  </p:stCondLst>
                                  <p:childTnLst>
                                    <p:set>
                                      <p:cBhvr>
                                        <p:cTn id="23" dur="1" fill="hold">
                                          <p:stCondLst>
                                            <p:cond delay="0"/>
                                          </p:stCondLst>
                                        </p:cTn>
                                        <p:tgtEl>
                                          <p:spTgt spid="296"/>
                                        </p:tgtEl>
                                        <p:attrNameLst>
                                          <p:attrName>style.visibility</p:attrName>
                                        </p:attrNameLst>
                                      </p:cBhvr>
                                      <p:to>
                                        <p:strVal val="visible"/>
                                      </p:to>
                                    </p:set>
                                    <p:animEffect transition="in" filter="fade">
                                      <p:cBhvr>
                                        <p:cTn id="24" dur="1000"/>
                                        <p:tgtEl>
                                          <p:spTgt spid="29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8"/>
                                        </p:tgtEl>
                                        <p:attrNameLst>
                                          <p:attrName>style.visibility</p:attrName>
                                        </p:attrNameLst>
                                      </p:cBhvr>
                                      <p:to>
                                        <p:strVal val="visible"/>
                                      </p:to>
                                    </p:set>
                                    <p:animEffect transition="in" filter="fade">
                                      <p:cBhvr>
                                        <p:cTn id="29" dur="1000"/>
                                        <p:tgtEl>
                                          <p:spTgt spid="288"/>
                                        </p:tgtEl>
                                      </p:cBhvr>
                                    </p:animEffect>
                                  </p:childTnLst>
                                </p:cTn>
                              </p:par>
                              <p:par>
                                <p:cTn id="30" presetID="10" presetClass="entr" presetSubtype="0" fill="hold" nodeType="withEffect">
                                  <p:stCondLst>
                                    <p:cond delay="0"/>
                                  </p:stCondLst>
                                  <p:childTnLst>
                                    <p:set>
                                      <p:cBhvr>
                                        <p:cTn id="31" dur="1" fill="hold">
                                          <p:stCondLst>
                                            <p:cond delay="0"/>
                                          </p:stCondLst>
                                        </p:cTn>
                                        <p:tgtEl>
                                          <p:spTgt spid="297"/>
                                        </p:tgtEl>
                                        <p:attrNameLst>
                                          <p:attrName>style.visibility</p:attrName>
                                        </p:attrNameLst>
                                      </p:cBhvr>
                                      <p:to>
                                        <p:strVal val="visible"/>
                                      </p:to>
                                    </p:set>
                                    <p:animEffect transition="in" filter="fade">
                                      <p:cBhvr>
                                        <p:cTn id="32" dur="1000"/>
                                        <p:tgtEl>
                                          <p:spTgt spid="297"/>
                                        </p:tgtEl>
                                      </p:cBhvr>
                                    </p:animEffect>
                                  </p:childTnLst>
                                </p:cTn>
                              </p:par>
                              <p:par>
                                <p:cTn id="33" presetID="10" presetClass="entr" presetSubtype="0" fill="hold" nodeType="with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9"/>
                                        </p:tgtEl>
                                        <p:attrNameLst>
                                          <p:attrName>style.visibility</p:attrName>
                                        </p:attrNameLst>
                                      </p:cBhvr>
                                      <p:to>
                                        <p:strVal val="visible"/>
                                      </p:to>
                                    </p:set>
                                    <p:animEffect transition="in" filter="fade">
                                      <p:cBhvr>
                                        <p:cTn id="40" dur="1000"/>
                                        <p:tgtEl>
                                          <p:spTgt spid="289"/>
                                        </p:tgtEl>
                                      </p:cBhvr>
                                    </p:animEffect>
                                  </p:childTnLst>
                                </p:cTn>
                              </p:par>
                              <p:par>
                                <p:cTn id="41" presetID="10" presetClass="entr" presetSubtype="0" fill="hold" nodeType="withEffect">
                                  <p:stCondLst>
                                    <p:cond delay="0"/>
                                  </p:stCondLst>
                                  <p:childTnLst>
                                    <p:set>
                                      <p:cBhvr>
                                        <p:cTn id="42" dur="1" fill="hold">
                                          <p:stCondLst>
                                            <p:cond delay="0"/>
                                          </p:stCondLst>
                                        </p:cTn>
                                        <p:tgtEl>
                                          <p:spTgt spid="293"/>
                                        </p:tgtEl>
                                        <p:attrNameLst>
                                          <p:attrName>style.visibility</p:attrName>
                                        </p:attrNameLst>
                                      </p:cBhvr>
                                      <p:to>
                                        <p:strVal val="visible"/>
                                      </p:to>
                                    </p:set>
                                    <p:animEffect transition="in" filter="fade">
                                      <p:cBhvr>
                                        <p:cTn id="43" dur="1000"/>
                                        <p:tgtEl>
                                          <p:spTgt spid="293"/>
                                        </p:tgtEl>
                                      </p:cBhvr>
                                    </p:animEffect>
                                  </p:childTnLst>
                                </p:cTn>
                              </p:par>
                              <p:par>
                                <p:cTn id="44" presetID="10" presetClass="entr" presetSubtype="0" fill="hold" nodeType="withEffect">
                                  <p:stCondLst>
                                    <p:cond delay="0"/>
                                  </p:stCondLst>
                                  <p:childTnLst>
                                    <p:set>
                                      <p:cBhvr>
                                        <p:cTn id="45" dur="1" fill="hold">
                                          <p:stCondLst>
                                            <p:cond delay="0"/>
                                          </p:stCondLst>
                                        </p:cTn>
                                        <p:tgtEl>
                                          <p:spTgt spid="295"/>
                                        </p:tgtEl>
                                        <p:attrNameLst>
                                          <p:attrName>style.visibility</p:attrName>
                                        </p:attrNameLst>
                                      </p:cBhvr>
                                      <p:to>
                                        <p:strVal val="visible"/>
                                      </p:to>
                                    </p:set>
                                    <p:animEffect transition="in" filter="fade">
                                      <p:cBhvr>
                                        <p:cTn id="46"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33"/>
          <p:cNvSpPr/>
          <p:nvPr/>
        </p:nvSpPr>
        <p:spPr>
          <a:xfrm>
            <a:off x="326750" y="90375"/>
            <a:ext cx="87288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Medium"/>
              <a:ea typeface="Roboto Medium"/>
              <a:cs typeface="Roboto Medium"/>
              <a:sym typeface="Roboto Medium"/>
            </a:endParaRPr>
          </a:p>
        </p:txBody>
      </p:sp>
      <p:sp>
        <p:nvSpPr>
          <p:cNvPr id="881" name="Google Shape;881;p33"/>
          <p:cNvSpPr txBox="1">
            <a:spLocks noGrp="1"/>
          </p:cNvSpPr>
          <p:nvPr>
            <p:ph type="title"/>
          </p:nvPr>
        </p:nvSpPr>
        <p:spPr>
          <a:xfrm>
            <a:off x="2631900" y="866650"/>
            <a:ext cx="38802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Kiến trúc Resnet50</a:t>
            </a:r>
            <a:endParaRPr>
              <a:latin typeface="Roboto Medium"/>
              <a:ea typeface="Roboto Medium"/>
              <a:cs typeface="Roboto Medium"/>
              <a:sym typeface="Roboto Medium"/>
            </a:endParaRPr>
          </a:p>
        </p:txBody>
      </p:sp>
      <p:sp>
        <p:nvSpPr>
          <p:cNvPr id="882" name="Google Shape;882;p33"/>
          <p:cNvSpPr/>
          <p:nvPr/>
        </p:nvSpPr>
        <p:spPr>
          <a:xfrm>
            <a:off x="748400" y="2691375"/>
            <a:ext cx="1548300" cy="11856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3"/>
          <p:cNvSpPr txBox="1"/>
          <p:nvPr/>
        </p:nvSpPr>
        <p:spPr>
          <a:xfrm>
            <a:off x="673300" y="3045075"/>
            <a:ext cx="1726500" cy="478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chemeClr val="accent1"/>
                </a:solidFill>
                <a:latin typeface="Roboto"/>
                <a:ea typeface="Roboto"/>
                <a:cs typeface="Roboto"/>
                <a:sym typeface="Roboto"/>
              </a:rPr>
              <a:t>Resnet50</a:t>
            </a:r>
            <a:endParaRPr sz="2000" b="1" i="0" u="none" strike="noStrike" cap="none">
              <a:solidFill>
                <a:schemeClr val="accent1"/>
              </a:solidFill>
              <a:latin typeface="Roboto"/>
              <a:ea typeface="Roboto"/>
              <a:cs typeface="Roboto"/>
              <a:sym typeface="Roboto"/>
            </a:endParaRPr>
          </a:p>
        </p:txBody>
      </p:sp>
      <p:cxnSp>
        <p:nvCxnSpPr>
          <p:cNvPr id="884" name="Google Shape;884;p33"/>
          <p:cNvCxnSpPr>
            <a:stCxn id="882" idx="0"/>
            <a:endCxn id="885" idx="2"/>
          </p:cNvCxnSpPr>
          <p:nvPr/>
        </p:nvCxnSpPr>
        <p:spPr>
          <a:xfrm>
            <a:off x="2296700" y="3284175"/>
            <a:ext cx="2057400" cy="1067100"/>
          </a:xfrm>
          <a:prstGeom prst="bentConnector3">
            <a:avLst>
              <a:gd name="adj1" fmla="val 51504"/>
            </a:avLst>
          </a:prstGeom>
          <a:noFill/>
          <a:ln w="9525" cap="flat" cmpd="sng">
            <a:solidFill>
              <a:schemeClr val="lt1"/>
            </a:solidFill>
            <a:prstDash val="solid"/>
            <a:round/>
            <a:headEnd type="none" w="sm" len="sm"/>
            <a:tailEnd type="none" w="sm" len="sm"/>
          </a:ln>
        </p:spPr>
      </p:cxnSp>
      <p:cxnSp>
        <p:nvCxnSpPr>
          <p:cNvPr id="886" name="Google Shape;886;p33"/>
          <p:cNvCxnSpPr>
            <a:stCxn id="882" idx="0"/>
            <a:endCxn id="887" idx="2"/>
          </p:cNvCxnSpPr>
          <p:nvPr/>
        </p:nvCxnSpPr>
        <p:spPr>
          <a:xfrm rot="10800000" flipH="1">
            <a:off x="2296700" y="1935675"/>
            <a:ext cx="2057400" cy="1348500"/>
          </a:xfrm>
          <a:prstGeom prst="bentConnector3">
            <a:avLst>
              <a:gd name="adj1" fmla="val 51504"/>
            </a:avLst>
          </a:prstGeom>
          <a:noFill/>
          <a:ln w="9525" cap="flat" cmpd="sng">
            <a:solidFill>
              <a:schemeClr val="lt1"/>
            </a:solidFill>
            <a:prstDash val="solid"/>
            <a:round/>
            <a:headEnd type="none" w="sm" len="sm"/>
            <a:tailEnd type="none" w="sm" len="sm"/>
          </a:ln>
        </p:spPr>
      </p:cxnSp>
      <p:cxnSp>
        <p:nvCxnSpPr>
          <p:cNvPr id="888" name="Google Shape;888;p33"/>
          <p:cNvCxnSpPr/>
          <p:nvPr/>
        </p:nvCxnSpPr>
        <p:spPr>
          <a:xfrm rot="10800000" flipH="1">
            <a:off x="3301875" y="3282825"/>
            <a:ext cx="1052100" cy="2700"/>
          </a:xfrm>
          <a:prstGeom prst="straightConnector1">
            <a:avLst/>
          </a:prstGeom>
          <a:noFill/>
          <a:ln w="9525" cap="flat" cmpd="sng">
            <a:solidFill>
              <a:schemeClr val="lt1"/>
            </a:solidFill>
            <a:prstDash val="solid"/>
            <a:round/>
            <a:headEnd type="none" w="sm" len="sm"/>
            <a:tailEnd type="none" w="sm" len="sm"/>
          </a:ln>
        </p:spPr>
      </p:cxnSp>
      <p:sp>
        <p:nvSpPr>
          <p:cNvPr id="885" name="Google Shape;885;p33"/>
          <p:cNvSpPr/>
          <p:nvPr/>
        </p:nvSpPr>
        <p:spPr>
          <a:xfrm>
            <a:off x="4353975" y="3853675"/>
            <a:ext cx="4004100" cy="9954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3"/>
          <p:cNvSpPr txBox="1"/>
          <p:nvPr/>
        </p:nvSpPr>
        <p:spPr>
          <a:xfrm>
            <a:off x="4481025" y="4276375"/>
            <a:ext cx="35223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Có thể dùng như một mạng cơ sở từ mạng đã được đào tạo trước với hơn 1 triệu hình ảnh được đào tạo từ CSDL Imagenet.</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87" name="Google Shape;887;p33"/>
          <p:cNvSpPr/>
          <p:nvPr/>
        </p:nvSpPr>
        <p:spPr>
          <a:xfrm>
            <a:off x="4353975" y="1402050"/>
            <a:ext cx="4069500" cy="10671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90" name="Google Shape;890;p33"/>
          <p:cNvSpPr txBox="1"/>
          <p:nvPr/>
        </p:nvSpPr>
        <p:spPr>
          <a:xfrm>
            <a:off x="4481025" y="1848850"/>
            <a:ext cx="3750000" cy="632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Kiến trúc được sử dụng phổ biến nhất ở thời điểm hiện tại. Kiến trúc sớm nhất áp dụng chuẩn hóa hàng loạt (batch normalization)</a:t>
            </a: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Roboto"/>
              <a:ea typeface="Roboto"/>
              <a:cs typeface="Roboto"/>
              <a:sym typeface="Roboto"/>
            </a:endParaRPr>
          </a:p>
        </p:txBody>
      </p:sp>
      <p:sp>
        <p:nvSpPr>
          <p:cNvPr id="891" name="Google Shape;891;p33"/>
          <p:cNvSpPr/>
          <p:nvPr/>
        </p:nvSpPr>
        <p:spPr>
          <a:xfrm>
            <a:off x="4353975" y="2604775"/>
            <a:ext cx="4004100" cy="9954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3"/>
          <p:cNvSpPr txBox="1"/>
          <p:nvPr/>
        </p:nvSpPr>
        <p:spPr>
          <a:xfrm>
            <a:off x="4481025" y="2781425"/>
            <a:ext cx="3750000" cy="663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lt1"/>
                </a:solidFill>
                <a:latin typeface="Roboto"/>
                <a:ea typeface="Roboto"/>
                <a:cs typeface="Roboto"/>
                <a:sym typeface="Roboto"/>
              </a:rPr>
              <a:t>Số lượng lớp lên đến 152 và có khoảng 26 triệu tham số</a:t>
            </a:r>
            <a:endParaRPr sz="1500" b="0" i="0" u="none" strike="noStrike" cap="none">
              <a:solidFill>
                <a:schemeClr val="lt1"/>
              </a:solidFill>
              <a:latin typeface="Roboto"/>
              <a:ea typeface="Roboto"/>
              <a:cs typeface="Roboto"/>
              <a:sym typeface="Roboto"/>
            </a:endParaRPr>
          </a:p>
        </p:txBody>
      </p:sp>
      <p:sp>
        <p:nvSpPr>
          <p:cNvPr id="893" name="Google Shape;893;p33"/>
          <p:cNvSpPr txBox="1">
            <a:spLocks noGrp="1"/>
          </p:cNvSpPr>
          <p:nvPr>
            <p:ph type="title"/>
          </p:nvPr>
        </p:nvSpPr>
        <p:spPr>
          <a:xfrm>
            <a:off x="325850" y="120075"/>
            <a:ext cx="8728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Medium"/>
                <a:ea typeface="Roboto Medium"/>
                <a:cs typeface="Roboto Medium"/>
                <a:sym typeface="Roboto Medium"/>
              </a:rPr>
              <a:t>Kiến trúc học máy</a:t>
            </a:r>
            <a:endParaRPr sz="3000">
              <a:latin typeface="Roboto Medium"/>
              <a:ea typeface="Roboto Medium"/>
              <a:cs typeface="Roboto Medium"/>
              <a:sym typeface="Robot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2"/>
                                        </p:tgtEl>
                                        <p:attrNameLst>
                                          <p:attrName>style.visibility</p:attrName>
                                        </p:attrNameLst>
                                      </p:cBhvr>
                                      <p:to>
                                        <p:strVal val="visible"/>
                                      </p:to>
                                    </p:set>
                                    <p:animEffect transition="in" filter="fade">
                                      <p:cBhvr>
                                        <p:cTn id="7" dur="1000"/>
                                        <p:tgtEl>
                                          <p:spTgt spid="882"/>
                                        </p:tgtEl>
                                      </p:cBhvr>
                                    </p:animEffect>
                                  </p:childTnLst>
                                </p:cTn>
                              </p:par>
                              <p:par>
                                <p:cTn id="8" presetID="10" presetClass="entr" presetSubtype="0" fill="hold" nodeType="withEffect">
                                  <p:stCondLst>
                                    <p:cond delay="0"/>
                                  </p:stCondLst>
                                  <p:childTnLst>
                                    <p:set>
                                      <p:cBhvr>
                                        <p:cTn id="9" dur="1" fill="hold">
                                          <p:stCondLst>
                                            <p:cond delay="0"/>
                                          </p:stCondLst>
                                        </p:cTn>
                                        <p:tgtEl>
                                          <p:spTgt spid="883"/>
                                        </p:tgtEl>
                                        <p:attrNameLst>
                                          <p:attrName>style.visibility</p:attrName>
                                        </p:attrNameLst>
                                      </p:cBhvr>
                                      <p:to>
                                        <p:strVal val="visible"/>
                                      </p:to>
                                    </p:set>
                                    <p:animEffect transition="in" filter="fade">
                                      <p:cBhvr>
                                        <p:cTn id="10" dur="1000"/>
                                        <p:tgtEl>
                                          <p:spTgt spid="8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86"/>
                                        </p:tgtEl>
                                        <p:attrNameLst>
                                          <p:attrName>style.visibility</p:attrName>
                                        </p:attrNameLst>
                                      </p:cBhvr>
                                      <p:to>
                                        <p:strVal val="visible"/>
                                      </p:to>
                                    </p:set>
                                    <p:animEffect transition="in" filter="fade">
                                      <p:cBhvr>
                                        <p:cTn id="15" dur="1000"/>
                                        <p:tgtEl>
                                          <p:spTgt spid="886"/>
                                        </p:tgtEl>
                                      </p:cBhvr>
                                    </p:animEffect>
                                  </p:childTnLst>
                                </p:cTn>
                              </p:par>
                              <p:par>
                                <p:cTn id="16" presetID="10" presetClass="entr" presetSubtype="0" fill="hold" nodeType="withEffect">
                                  <p:stCondLst>
                                    <p:cond delay="0"/>
                                  </p:stCondLst>
                                  <p:childTnLst>
                                    <p:set>
                                      <p:cBhvr>
                                        <p:cTn id="17" dur="1" fill="hold">
                                          <p:stCondLst>
                                            <p:cond delay="0"/>
                                          </p:stCondLst>
                                        </p:cTn>
                                        <p:tgtEl>
                                          <p:spTgt spid="890"/>
                                        </p:tgtEl>
                                        <p:attrNameLst>
                                          <p:attrName>style.visibility</p:attrName>
                                        </p:attrNameLst>
                                      </p:cBhvr>
                                      <p:to>
                                        <p:strVal val="visible"/>
                                      </p:to>
                                    </p:set>
                                    <p:animEffect transition="in" filter="fade">
                                      <p:cBhvr>
                                        <p:cTn id="18" dur="1000"/>
                                        <p:tgtEl>
                                          <p:spTgt spid="890"/>
                                        </p:tgtEl>
                                      </p:cBhvr>
                                    </p:animEffect>
                                  </p:childTnLst>
                                </p:cTn>
                              </p:par>
                              <p:par>
                                <p:cTn id="19" presetID="10" presetClass="entr" presetSubtype="0" fill="hold" nodeType="withEffect">
                                  <p:stCondLst>
                                    <p:cond delay="0"/>
                                  </p:stCondLst>
                                  <p:childTnLst>
                                    <p:set>
                                      <p:cBhvr>
                                        <p:cTn id="20" dur="1" fill="hold">
                                          <p:stCondLst>
                                            <p:cond delay="0"/>
                                          </p:stCondLst>
                                        </p:cTn>
                                        <p:tgtEl>
                                          <p:spTgt spid="887"/>
                                        </p:tgtEl>
                                        <p:attrNameLst>
                                          <p:attrName>style.visibility</p:attrName>
                                        </p:attrNameLst>
                                      </p:cBhvr>
                                      <p:to>
                                        <p:strVal val="visible"/>
                                      </p:to>
                                    </p:set>
                                    <p:animEffect transition="in" filter="fade">
                                      <p:cBhvr>
                                        <p:cTn id="21" dur="1000"/>
                                        <p:tgtEl>
                                          <p:spTgt spid="88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88"/>
                                        </p:tgtEl>
                                        <p:attrNameLst>
                                          <p:attrName>style.visibility</p:attrName>
                                        </p:attrNameLst>
                                      </p:cBhvr>
                                      <p:to>
                                        <p:strVal val="visible"/>
                                      </p:to>
                                    </p:set>
                                    <p:animEffect transition="in" filter="fade">
                                      <p:cBhvr>
                                        <p:cTn id="26" dur="1000"/>
                                        <p:tgtEl>
                                          <p:spTgt spid="888"/>
                                        </p:tgtEl>
                                      </p:cBhvr>
                                    </p:animEffect>
                                  </p:childTnLst>
                                </p:cTn>
                              </p:par>
                              <p:par>
                                <p:cTn id="27" presetID="10" presetClass="entr" presetSubtype="0" fill="hold" nodeType="withEffect">
                                  <p:stCondLst>
                                    <p:cond delay="0"/>
                                  </p:stCondLst>
                                  <p:childTnLst>
                                    <p:set>
                                      <p:cBhvr>
                                        <p:cTn id="28" dur="1" fill="hold">
                                          <p:stCondLst>
                                            <p:cond delay="0"/>
                                          </p:stCondLst>
                                        </p:cTn>
                                        <p:tgtEl>
                                          <p:spTgt spid="892"/>
                                        </p:tgtEl>
                                        <p:attrNameLst>
                                          <p:attrName>style.visibility</p:attrName>
                                        </p:attrNameLst>
                                      </p:cBhvr>
                                      <p:to>
                                        <p:strVal val="visible"/>
                                      </p:to>
                                    </p:set>
                                    <p:animEffect transition="in" filter="fade">
                                      <p:cBhvr>
                                        <p:cTn id="29" dur="1000"/>
                                        <p:tgtEl>
                                          <p:spTgt spid="892"/>
                                        </p:tgtEl>
                                      </p:cBhvr>
                                    </p:animEffect>
                                  </p:childTnLst>
                                </p:cTn>
                              </p:par>
                              <p:par>
                                <p:cTn id="30" presetID="10" presetClass="entr" presetSubtype="0" fill="hold" nodeType="withEffect">
                                  <p:stCondLst>
                                    <p:cond delay="0"/>
                                  </p:stCondLst>
                                  <p:childTnLst>
                                    <p:set>
                                      <p:cBhvr>
                                        <p:cTn id="31" dur="1" fill="hold">
                                          <p:stCondLst>
                                            <p:cond delay="0"/>
                                          </p:stCondLst>
                                        </p:cTn>
                                        <p:tgtEl>
                                          <p:spTgt spid="891"/>
                                        </p:tgtEl>
                                        <p:attrNameLst>
                                          <p:attrName>style.visibility</p:attrName>
                                        </p:attrNameLst>
                                      </p:cBhvr>
                                      <p:to>
                                        <p:strVal val="visible"/>
                                      </p:to>
                                    </p:set>
                                    <p:animEffect transition="in" filter="fade">
                                      <p:cBhvr>
                                        <p:cTn id="32" dur="1000"/>
                                        <p:tgtEl>
                                          <p:spTgt spid="8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84"/>
                                        </p:tgtEl>
                                        <p:attrNameLst>
                                          <p:attrName>style.visibility</p:attrName>
                                        </p:attrNameLst>
                                      </p:cBhvr>
                                      <p:to>
                                        <p:strVal val="visible"/>
                                      </p:to>
                                    </p:set>
                                    <p:animEffect transition="in" filter="fade">
                                      <p:cBhvr>
                                        <p:cTn id="37" dur="1000"/>
                                        <p:tgtEl>
                                          <p:spTgt spid="884"/>
                                        </p:tgtEl>
                                      </p:cBhvr>
                                    </p:animEffect>
                                  </p:childTnLst>
                                </p:cTn>
                              </p:par>
                              <p:par>
                                <p:cTn id="38" presetID="10" presetClass="entr" presetSubtype="0" fill="hold" nodeType="withEffect">
                                  <p:stCondLst>
                                    <p:cond delay="0"/>
                                  </p:stCondLst>
                                  <p:childTnLst>
                                    <p:set>
                                      <p:cBhvr>
                                        <p:cTn id="39" dur="1" fill="hold">
                                          <p:stCondLst>
                                            <p:cond delay="0"/>
                                          </p:stCondLst>
                                        </p:cTn>
                                        <p:tgtEl>
                                          <p:spTgt spid="889"/>
                                        </p:tgtEl>
                                        <p:attrNameLst>
                                          <p:attrName>style.visibility</p:attrName>
                                        </p:attrNameLst>
                                      </p:cBhvr>
                                      <p:to>
                                        <p:strVal val="visible"/>
                                      </p:to>
                                    </p:set>
                                    <p:animEffect transition="in" filter="fade">
                                      <p:cBhvr>
                                        <p:cTn id="40" dur="1000"/>
                                        <p:tgtEl>
                                          <p:spTgt spid="889"/>
                                        </p:tgtEl>
                                      </p:cBhvr>
                                    </p:animEffect>
                                  </p:childTnLst>
                                </p:cTn>
                              </p:par>
                              <p:par>
                                <p:cTn id="41" presetID="10" presetClass="entr" presetSubtype="0" fill="hold" nodeType="withEffect">
                                  <p:stCondLst>
                                    <p:cond delay="0"/>
                                  </p:stCondLst>
                                  <p:childTnLst>
                                    <p:set>
                                      <p:cBhvr>
                                        <p:cTn id="42" dur="1" fill="hold">
                                          <p:stCondLst>
                                            <p:cond delay="0"/>
                                          </p:stCondLst>
                                        </p:cTn>
                                        <p:tgtEl>
                                          <p:spTgt spid="885"/>
                                        </p:tgtEl>
                                        <p:attrNameLst>
                                          <p:attrName>style.visibility</p:attrName>
                                        </p:attrNameLst>
                                      </p:cBhvr>
                                      <p:to>
                                        <p:strVal val="visible"/>
                                      </p:to>
                                    </p:set>
                                    <p:animEffect transition="in" filter="fade">
                                      <p:cBhvr>
                                        <p:cTn id="43"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40"/>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40"/>
          <p:cNvSpPr txBox="1">
            <a:spLocks noGrp="1"/>
          </p:cNvSpPr>
          <p:nvPr>
            <p:ph type="title"/>
          </p:nvPr>
        </p:nvSpPr>
        <p:spPr>
          <a:xfrm>
            <a:off x="4357150" y="1704925"/>
            <a:ext cx="4500000"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Kết quả thực hiện</a:t>
            </a:r>
            <a:endParaRPr>
              <a:latin typeface="Roboto"/>
              <a:ea typeface="Roboto"/>
              <a:cs typeface="Roboto"/>
              <a:sym typeface="Roboto"/>
            </a:endParaRPr>
          </a:p>
        </p:txBody>
      </p:sp>
      <p:sp>
        <p:nvSpPr>
          <p:cNvPr id="948" name="Google Shape;948;p40"/>
          <p:cNvSpPr txBox="1">
            <a:spLocks noGrp="1"/>
          </p:cNvSpPr>
          <p:nvPr>
            <p:ph type="title" idx="2"/>
          </p:nvPr>
        </p:nvSpPr>
        <p:spPr>
          <a:xfrm>
            <a:off x="1743900" y="1872250"/>
            <a:ext cx="2246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03</a:t>
            </a:r>
            <a:endParaRPr/>
          </a:p>
        </p:txBody>
      </p:sp>
      <p:grpSp>
        <p:nvGrpSpPr>
          <p:cNvPr id="949" name="Google Shape;949;p40"/>
          <p:cNvGrpSpPr/>
          <p:nvPr/>
        </p:nvGrpSpPr>
        <p:grpSpPr>
          <a:xfrm rot="10800000">
            <a:off x="8057882" y="382596"/>
            <a:ext cx="288601" cy="1096693"/>
            <a:chOff x="1006700" y="2603975"/>
            <a:chExt cx="55450" cy="210700"/>
          </a:xfrm>
        </p:grpSpPr>
        <p:sp>
          <p:nvSpPr>
            <p:cNvPr id="950" name="Google Shape;950;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6" name="Google Shape;956;p40"/>
          <p:cNvGrpSpPr/>
          <p:nvPr/>
        </p:nvGrpSpPr>
        <p:grpSpPr>
          <a:xfrm>
            <a:off x="558602" y="508321"/>
            <a:ext cx="781224" cy="726909"/>
            <a:chOff x="827350" y="3629733"/>
            <a:chExt cx="1431600" cy="1332067"/>
          </a:xfrm>
        </p:grpSpPr>
        <p:sp>
          <p:nvSpPr>
            <p:cNvPr id="957" name="Google Shape;957;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0" name="Google Shape;960;p40"/>
          <p:cNvGrpSpPr/>
          <p:nvPr/>
        </p:nvGrpSpPr>
        <p:grpSpPr>
          <a:xfrm>
            <a:off x="1387564" y="321673"/>
            <a:ext cx="356325" cy="331552"/>
            <a:chOff x="827350" y="3629733"/>
            <a:chExt cx="1431600" cy="1332067"/>
          </a:xfrm>
        </p:grpSpPr>
        <p:sp>
          <p:nvSpPr>
            <p:cNvPr id="961" name="Google Shape;961;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4" name="Google Shape;964;p40"/>
          <p:cNvGrpSpPr/>
          <p:nvPr/>
        </p:nvGrpSpPr>
        <p:grpSpPr>
          <a:xfrm>
            <a:off x="7535601" y="3848738"/>
            <a:ext cx="895180" cy="832942"/>
            <a:chOff x="827350" y="3629733"/>
            <a:chExt cx="1431600" cy="1332067"/>
          </a:xfrm>
        </p:grpSpPr>
        <p:sp>
          <p:nvSpPr>
            <p:cNvPr id="965" name="Google Shape;965;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8" name="Google Shape;968;p40"/>
          <p:cNvGrpSpPr/>
          <p:nvPr/>
        </p:nvGrpSpPr>
        <p:grpSpPr>
          <a:xfrm>
            <a:off x="7902683" y="2980240"/>
            <a:ext cx="598982" cy="557337"/>
            <a:chOff x="827350" y="3629733"/>
            <a:chExt cx="1431600" cy="1332067"/>
          </a:xfrm>
        </p:grpSpPr>
        <p:sp>
          <p:nvSpPr>
            <p:cNvPr id="969" name="Google Shape;969;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2" name="Google Shape;972;p40"/>
          <p:cNvGrpSpPr/>
          <p:nvPr/>
        </p:nvGrpSpPr>
        <p:grpSpPr>
          <a:xfrm>
            <a:off x="6634531" y="4239131"/>
            <a:ext cx="464268" cy="431989"/>
            <a:chOff x="827350" y="3629733"/>
            <a:chExt cx="1431600" cy="1332067"/>
          </a:xfrm>
        </p:grpSpPr>
        <p:sp>
          <p:nvSpPr>
            <p:cNvPr id="973" name="Google Shape;973;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6" name="Google Shape;976;p40"/>
          <p:cNvGrpSpPr/>
          <p:nvPr/>
        </p:nvGrpSpPr>
        <p:grpSpPr>
          <a:xfrm rot="5400000">
            <a:off x="962657" y="3906771"/>
            <a:ext cx="288601" cy="1096693"/>
            <a:chOff x="1006700" y="2603975"/>
            <a:chExt cx="55450" cy="210700"/>
          </a:xfrm>
        </p:grpSpPr>
        <p:sp>
          <p:nvSpPr>
            <p:cNvPr id="977" name="Google Shape;977;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88" name="Google Shape;988;p4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3000">
                <a:latin typeface="Roboto"/>
                <a:ea typeface="Roboto"/>
                <a:cs typeface="Roboto"/>
                <a:sym typeface="Roboto"/>
              </a:rPr>
              <a:t>3. Kết quả thực hiện</a:t>
            </a:r>
            <a:endParaRPr sz="3000">
              <a:latin typeface="Roboto"/>
              <a:ea typeface="Roboto"/>
              <a:cs typeface="Roboto"/>
              <a:sym typeface="Roboto"/>
            </a:endParaRPr>
          </a:p>
        </p:txBody>
      </p:sp>
      <p:sp>
        <p:nvSpPr>
          <p:cNvPr id="989" name="Google Shape;989;p41"/>
          <p:cNvSpPr txBox="1"/>
          <p:nvPr/>
        </p:nvSpPr>
        <p:spPr>
          <a:xfrm>
            <a:off x="6247354" y="1853183"/>
            <a:ext cx="2341200" cy="38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oboto"/>
                <a:ea typeface="Roboto"/>
                <a:cs typeface="Roboto"/>
                <a:sym typeface="Roboto"/>
              </a:rPr>
              <a:t>Ứng dụng Android</a:t>
            </a:r>
            <a:endParaRPr sz="2000" b="0" i="0" u="none" strike="noStrike" cap="none">
              <a:solidFill>
                <a:schemeClr val="lt1"/>
              </a:solidFill>
              <a:latin typeface="Roboto"/>
              <a:ea typeface="Roboto"/>
              <a:cs typeface="Roboto"/>
              <a:sym typeface="Roboto"/>
            </a:endParaRPr>
          </a:p>
        </p:txBody>
      </p:sp>
      <p:sp>
        <p:nvSpPr>
          <p:cNvPr id="990" name="Google Shape;990;p41"/>
          <p:cNvSpPr txBox="1"/>
          <p:nvPr/>
        </p:nvSpPr>
        <p:spPr>
          <a:xfrm>
            <a:off x="713225" y="1815025"/>
            <a:ext cx="2167800" cy="38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oboto"/>
                <a:ea typeface="Roboto"/>
                <a:cs typeface="Roboto"/>
                <a:sym typeface="Roboto"/>
              </a:rPr>
              <a:t>Mô hình học máy</a:t>
            </a:r>
            <a:endParaRPr sz="2000" b="0" i="0" u="none" strike="noStrike" cap="none">
              <a:solidFill>
                <a:schemeClr val="lt1"/>
              </a:solidFill>
              <a:latin typeface="Roboto"/>
              <a:ea typeface="Roboto"/>
              <a:cs typeface="Roboto"/>
              <a:sym typeface="Roboto"/>
            </a:endParaRPr>
          </a:p>
        </p:txBody>
      </p:sp>
      <p:sp>
        <p:nvSpPr>
          <p:cNvPr id="991" name="Google Shape;991;p41"/>
          <p:cNvSpPr txBox="1"/>
          <p:nvPr/>
        </p:nvSpPr>
        <p:spPr>
          <a:xfrm>
            <a:off x="855981" y="3623125"/>
            <a:ext cx="1996800" cy="3864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oboto"/>
                <a:ea typeface="Roboto"/>
                <a:cs typeface="Roboto"/>
                <a:sym typeface="Roboto"/>
              </a:rPr>
              <a:t>Robot leo tường</a:t>
            </a:r>
            <a:endParaRPr sz="2000" b="0" i="0" u="none" strike="noStrike" cap="none">
              <a:solidFill>
                <a:schemeClr val="lt1"/>
              </a:solidFill>
              <a:latin typeface="Roboto"/>
              <a:ea typeface="Roboto"/>
              <a:cs typeface="Roboto"/>
              <a:sym typeface="Roboto"/>
            </a:endParaRPr>
          </a:p>
        </p:txBody>
      </p:sp>
      <p:sp>
        <p:nvSpPr>
          <p:cNvPr id="992" name="Google Shape;992;p41"/>
          <p:cNvSpPr txBox="1"/>
          <p:nvPr/>
        </p:nvSpPr>
        <p:spPr>
          <a:xfrm>
            <a:off x="6266867" y="3613572"/>
            <a:ext cx="1996800" cy="38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oboto"/>
                <a:ea typeface="Roboto"/>
                <a:cs typeface="Roboto"/>
                <a:sym typeface="Roboto"/>
              </a:rPr>
              <a:t>Web API</a:t>
            </a:r>
            <a:endParaRPr sz="2000" b="0" i="0" u="none" strike="noStrike" cap="none">
              <a:solidFill>
                <a:schemeClr val="lt1"/>
              </a:solidFill>
              <a:latin typeface="Roboto"/>
              <a:ea typeface="Roboto"/>
              <a:cs typeface="Roboto"/>
              <a:sym typeface="Roboto"/>
            </a:endParaRPr>
          </a:p>
        </p:txBody>
      </p:sp>
      <p:grpSp>
        <p:nvGrpSpPr>
          <p:cNvPr id="993" name="Google Shape;993;p41"/>
          <p:cNvGrpSpPr/>
          <p:nvPr/>
        </p:nvGrpSpPr>
        <p:grpSpPr>
          <a:xfrm rot="10800000">
            <a:off x="159357" y="3842671"/>
            <a:ext cx="288601" cy="1096693"/>
            <a:chOff x="1006700" y="2603975"/>
            <a:chExt cx="55450" cy="210700"/>
          </a:xfrm>
        </p:grpSpPr>
        <p:sp>
          <p:nvSpPr>
            <p:cNvPr id="994" name="Google Shape;994;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95" name="Google Shape;995;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96" name="Google Shape;996;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97" name="Google Shape;997;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98" name="Google Shape;998;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999" name="Google Shape;999;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000" name="Google Shape;1000;p41"/>
          <p:cNvGrpSpPr/>
          <p:nvPr/>
        </p:nvGrpSpPr>
        <p:grpSpPr>
          <a:xfrm>
            <a:off x="8285261" y="293918"/>
            <a:ext cx="524682" cy="488069"/>
            <a:chOff x="827350" y="3629733"/>
            <a:chExt cx="1431600" cy="1332067"/>
          </a:xfrm>
        </p:grpSpPr>
        <p:sp>
          <p:nvSpPr>
            <p:cNvPr id="1001" name="Google Shape;1001;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02" name="Google Shape;1002;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03" name="Google Shape;1003;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004" name="Google Shape;1004;p41"/>
          <p:cNvGrpSpPr/>
          <p:nvPr/>
        </p:nvGrpSpPr>
        <p:grpSpPr>
          <a:xfrm>
            <a:off x="7846540" y="293932"/>
            <a:ext cx="326119" cy="303312"/>
            <a:chOff x="827350" y="3629733"/>
            <a:chExt cx="1431600" cy="1332067"/>
          </a:xfrm>
        </p:grpSpPr>
        <p:sp>
          <p:nvSpPr>
            <p:cNvPr id="1005" name="Google Shape;1005;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06" name="Google Shape;1006;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07" name="Google Shape;1007;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008" name="Google Shape;1008;p41"/>
          <p:cNvSpPr/>
          <p:nvPr/>
        </p:nvSpPr>
        <p:spPr>
          <a:xfrm>
            <a:off x="3038276" y="15822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lt1"/>
                </a:solidFill>
                <a:latin typeface="Roboto"/>
                <a:ea typeface="Roboto"/>
                <a:cs typeface="Roboto"/>
                <a:sym typeface="Roboto"/>
              </a:rPr>
              <a:t>1</a:t>
            </a:r>
            <a:endParaRPr sz="3500" b="0" i="0" u="none" strike="noStrike" cap="none">
              <a:solidFill>
                <a:schemeClr val="lt1"/>
              </a:solidFill>
              <a:latin typeface="Roboto"/>
              <a:ea typeface="Roboto"/>
              <a:cs typeface="Roboto"/>
              <a:sym typeface="Roboto"/>
            </a:endParaRPr>
          </a:p>
        </p:txBody>
      </p:sp>
      <p:sp>
        <p:nvSpPr>
          <p:cNvPr id="1009" name="Google Shape;1009;p41"/>
          <p:cNvSpPr/>
          <p:nvPr/>
        </p:nvSpPr>
        <p:spPr>
          <a:xfrm>
            <a:off x="303827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lt1"/>
                </a:solidFill>
                <a:latin typeface="Roboto"/>
                <a:ea typeface="Roboto"/>
                <a:cs typeface="Roboto"/>
                <a:sym typeface="Roboto"/>
              </a:rPr>
              <a:t>2</a:t>
            </a:r>
            <a:endParaRPr sz="3500" b="0" i="0" u="none" strike="noStrike" cap="none">
              <a:solidFill>
                <a:schemeClr val="lt1"/>
              </a:solidFill>
              <a:latin typeface="Roboto"/>
              <a:ea typeface="Roboto"/>
              <a:cs typeface="Roboto"/>
              <a:sym typeface="Roboto"/>
            </a:endParaRPr>
          </a:p>
        </p:txBody>
      </p:sp>
      <p:sp>
        <p:nvSpPr>
          <p:cNvPr id="1010" name="Google Shape;1010;p41"/>
          <p:cNvSpPr/>
          <p:nvPr/>
        </p:nvSpPr>
        <p:spPr>
          <a:xfrm>
            <a:off x="5168726" y="339032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lt1"/>
                </a:solidFill>
                <a:latin typeface="Roboto"/>
                <a:ea typeface="Roboto"/>
                <a:cs typeface="Roboto"/>
                <a:sym typeface="Roboto"/>
              </a:rPr>
              <a:t>4</a:t>
            </a:r>
            <a:endParaRPr sz="3500" b="0" i="0" u="none" strike="noStrike" cap="none">
              <a:solidFill>
                <a:schemeClr val="lt1"/>
              </a:solidFill>
              <a:latin typeface="Roboto"/>
              <a:ea typeface="Roboto"/>
              <a:cs typeface="Roboto"/>
              <a:sym typeface="Roboto"/>
            </a:endParaRPr>
          </a:p>
        </p:txBody>
      </p:sp>
      <p:sp>
        <p:nvSpPr>
          <p:cNvPr id="1011" name="Google Shape;1011;p41"/>
          <p:cNvSpPr/>
          <p:nvPr/>
        </p:nvSpPr>
        <p:spPr>
          <a:xfrm>
            <a:off x="5168726" y="1582175"/>
            <a:ext cx="909900" cy="852000"/>
          </a:xfrm>
          <a:prstGeom prst="snip2DiagRect">
            <a:avLst>
              <a:gd name="adj1" fmla="val 0"/>
              <a:gd name="adj2" fmla="val 1107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500"/>
              <a:buFont typeface="Arial"/>
              <a:buNone/>
            </a:pPr>
            <a:r>
              <a:rPr lang="en" sz="3500" b="0" i="0" u="none" strike="noStrike" cap="none">
                <a:solidFill>
                  <a:schemeClr val="lt1"/>
                </a:solidFill>
                <a:latin typeface="Roboto"/>
                <a:ea typeface="Roboto"/>
                <a:cs typeface="Roboto"/>
                <a:sym typeface="Roboto"/>
              </a:rPr>
              <a:t>3</a:t>
            </a:r>
            <a:endParaRPr sz="3500" b="0"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0"/>
                                        </p:tgtEl>
                                        <p:attrNameLst>
                                          <p:attrName>style.visibility</p:attrName>
                                        </p:attrNameLst>
                                      </p:cBhvr>
                                      <p:to>
                                        <p:strVal val="visible"/>
                                      </p:to>
                                    </p:set>
                                    <p:animEffect transition="in" filter="fade">
                                      <p:cBhvr>
                                        <p:cTn id="7" dur="1000"/>
                                        <p:tgtEl>
                                          <p:spTgt spid="990"/>
                                        </p:tgtEl>
                                      </p:cBhvr>
                                    </p:animEffect>
                                  </p:childTnLst>
                                </p:cTn>
                              </p:par>
                              <p:par>
                                <p:cTn id="8" presetID="10" presetClass="entr" presetSubtype="0" fill="hold" nodeType="withEffect">
                                  <p:stCondLst>
                                    <p:cond delay="0"/>
                                  </p:stCondLst>
                                  <p:childTnLst>
                                    <p:set>
                                      <p:cBhvr>
                                        <p:cTn id="9" dur="1" fill="hold">
                                          <p:stCondLst>
                                            <p:cond delay="0"/>
                                          </p:stCondLst>
                                        </p:cTn>
                                        <p:tgtEl>
                                          <p:spTgt spid="1008"/>
                                        </p:tgtEl>
                                        <p:attrNameLst>
                                          <p:attrName>style.visibility</p:attrName>
                                        </p:attrNameLst>
                                      </p:cBhvr>
                                      <p:to>
                                        <p:strVal val="visible"/>
                                      </p:to>
                                    </p:set>
                                    <p:animEffect transition="in" filter="fade">
                                      <p:cBhvr>
                                        <p:cTn id="10" dur="1000"/>
                                        <p:tgtEl>
                                          <p:spTgt spid="10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1"/>
                                        </p:tgtEl>
                                        <p:attrNameLst>
                                          <p:attrName>style.visibility</p:attrName>
                                        </p:attrNameLst>
                                      </p:cBhvr>
                                      <p:to>
                                        <p:strVal val="visible"/>
                                      </p:to>
                                    </p:set>
                                    <p:animEffect transition="in" filter="fade">
                                      <p:cBhvr>
                                        <p:cTn id="15" dur="1000"/>
                                        <p:tgtEl>
                                          <p:spTgt spid="991"/>
                                        </p:tgtEl>
                                      </p:cBhvr>
                                    </p:animEffect>
                                  </p:childTnLst>
                                </p:cTn>
                              </p:par>
                              <p:par>
                                <p:cTn id="16" presetID="10" presetClass="entr" presetSubtype="0" fill="hold" nodeType="withEffect">
                                  <p:stCondLst>
                                    <p:cond delay="0"/>
                                  </p:stCondLst>
                                  <p:childTnLst>
                                    <p:set>
                                      <p:cBhvr>
                                        <p:cTn id="17" dur="1" fill="hold">
                                          <p:stCondLst>
                                            <p:cond delay="0"/>
                                          </p:stCondLst>
                                        </p:cTn>
                                        <p:tgtEl>
                                          <p:spTgt spid="1009"/>
                                        </p:tgtEl>
                                        <p:attrNameLst>
                                          <p:attrName>style.visibility</p:attrName>
                                        </p:attrNameLst>
                                      </p:cBhvr>
                                      <p:to>
                                        <p:strVal val="visible"/>
                                      </p:to>
                                    </p:set>
                                    <p:animEffect transition="in" filter="fade">
                                      <p:cBhvr>
                                        <p:cTn id="18" dur="1000"/>
                                        <p:tgtEl>
                                          <p:spTgt spid="10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89"/>
                                        </p:tgtEl>
                                        <p:attrNameLst>
                                          <p:attrName>style.visibility</p:attrName>
                                        </p:attrNameLst>
                                      </p:cBhvr>
                                      <p:to>
                                        <p:strVal val="visible"/>
                                      </p:to>
                                    </p:set>
                                    <p:animEffect transition="in" filter="fade">
                                      <p:cBhvr>
                                        <p:cTn id="23" dur="1000"/>
                                        <p:tgtEl>
                                          <p:spTgt spid="989"/>
                                        </p:tgtEl>
                                      </p:cBhvr>
                                    </p:animEffect>
                                  </p:childTnLst>
                                </p:cTn>
                              </p:par>
                              <p:par>
                                <p:cTn id="24" presetID="10" presetClass="entr" presetSubtype="0" fill="hold" nodeType="withEffect">
                                  <p:stCondLst>
                                    <p:cond delay="0"/>
                                  </p:stCondLst>
                                  <p:childTnLst>
                                    <p:set>
                                      <p:cBhvr>
                                        <p:cTn id="25" dur="1" fill="hold">
                                          <p:stCondLst>
                                            <p:cond delay="0"/>
                                          </p:stCondLst>
                                        </p:cTn>
                                        <p:tgtEl>
                                          <p:spTgt spid="1011"/>
                                        </p:tgtEl>
                                        <p:attrNameLst>
                                          <p:attrName>style.visibility</p:attrName>
                                        </p:attrNameLst>
                                      </p:cBhvr>
                                      <p:to>
                                        <p:strVal val="visible"/>
                                      </p:to>
                                    </p:set>
                                    <p:animEffect transition="in" filter="fade">
                                      <p:cBhvr>
                                        <p:cTn id="26" dur="1000"/>
                                        <p:tgtEl>
                                          <p:spTgt spid="10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2"/>
                                        </p:tgtEl>
                                        <p:attrNameLst>
                                          <p:attrName>style.visibility</p:attrName>
                                        </p:attrNameLst>
                                      </p:cBhvr>
                                      <p:to>
                                        <p:strVal val="visible"/>
                                      </p:to>
                                    </p:set>
                                    <p:animEffect transition="in" filter="fade">
                                      <p:cBhvr>
                                        <p:cTn id="31" dur="1000"/>
                                        <p:tgtEl>
                                          <p:spTgt spid="992"/>
                                        </p:tgtEl>
                                      </p:cBhvr>
                                    </p:animEffect>
                                  </p:childTnLst>
                                </p:cTn>
                              </p:par>
                              <p:par>
                                <p:cTn id="32" presetID="10" presetClass="entr" presetSubtype="0" fill="hold" nodeType="withEffect">
                                  <p:stCondLst>
                                    <p:cond delay="0"/>
                                  </p:stCondLst>
                                  <p:childTnLst>
                                    <p:set>
                                      <p:cBhvr>
                                        <p:cTn id="33" dur="1" fill="hold">
                                          <p:stCondLst>
                                            <p:cond delay="0"/>
                                          </p:stCondLst>
                                        </p:cTn>
                                        <p:tgtEl>
                                          <p:spTgt spid="1010"/>
                                        </p:tgtEl>
                                        <p:attrNameLst>
                                          <p:attrName>style.visibility</p:attrName>
                                        </p:attrNameLst>
                                      </p:cBhvr>
                                      <p:to>
                                        <p:strVal val="visible"/>
                                      </p:to>
                                    </p:set>
                                    <p:animEffect transition="in" filter="fade">
                                      <p:cBhvr>
                                        <p:cTn id="34" dur="10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47adbefc8d_0_22"/>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g247adbefc8d_0_22"/>
          <p:cNvSpPr txBox="1">
            <a:spLocks noGrp="1"/>
          </p:cNvSpPr>
          <p:nvPr>
            <p:ph type="title"/>
          </p:nvPr>
        </p:nvSpPr>
        <p:spPr>
          <a:xfrm>
            <a:off x="4357150" y="1704925"/>
            <a:ext cx="4500000"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Mô hình học máy</a:t>
            </a:r>
            <a:endParaRPr>
              <a:latin typeface="Roboto"/>
              <a:ea typeface="Roboto"/>
              <a:cs typeface="Roboto"/>
              <a:sym typeface="Roboto"/>
            </a:endParaRPr>
          </a:p>
        </p:txBody>
      </p:sp>
      <p:sp>
        <p:nvSpPr>
          <p:cNvPr id="1018" name="Google Shape;1018;g247adbefc8d_0_22"/>
          <p:cNvSpPr txBox="1">
            <a:spLocks noGrp="1"/>
          </p:cNvSpPr>
          <p:nvPr>
            <p:ph type="title" idx="2"/>
          </p:nvPr>
        </p:nvSpPr>
        <p:spPr>
          <a:xfrm>
            <a:off x="1743900" y="1872250"/>
            <a:ext cx="2246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3.1</a:t>
            </a:r>
            <a:endParaRPr/>
          </a:p>
        </p:txBody>
      </p:sp>
      <p:grpSp>
        <p:nvGrpSpPr>
          <p:cNvPr id="1019" name="Google Shape;1019;g247adbefc8d_0_22"/>
          <p:cNvGrpSpPr/>
          <p:nvPr/>
        </p:nvGrpSpPr>
        <p:grpSpPr>
          <a:xfrm rot="10800000">
            <a:off x="8057889" y="382589"/>
            <a:ext cx="288601" cy="1096693"/>
            <a:chOff x="1006700" y="2603975"/>
            <a:chExt cx="55450" cy="210700"/>
          </a:xfrm>
        </p:grpSpPr>
        <p:sp>
          <p:nvSpPr>
            <p:cNvPr id="1020" name="Google Shape;1020;g247adbefc8d_0_2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g247adbefc8d_0_2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g247adbefc8d_0_2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g247adbefc8d_0_2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g247adbefc8d_0_2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g247adbefc8d_0_2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6" name="Google Shape;1026;g247adbefc8d_0_22"/>
          <p:cNvGrpSpPr/>
          <p:nvPr/>
        </p:nvGrpSpPr>
        <p:grpSpPr>
          <a:xfrm>
            <a:off x="558602" y="508321"/>
            <a:ext cx="781224" cy="726909"/>
            <a:chOff x="827350" y="3629733"/>
            <a:chExt cx="1431600" cy="1332067"/>
          </a:xfrm>
        </p:grpSpPr>
        <p:sp>
          <p:nvSpPr>
            <p:cNvPr id="1027" name="Google Shape;1027;g247adbefc8d_0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g247adbefc8d_0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g247adbefc8d_0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g247adbefc8d_0_22"/>
          <p:cNvGrpSpPr/>
          <p:nvPr/>
        </p:nvGrpSpPr>
        <p:grpSpPr>
          <a:xfrm>
            <a:off x="1387564" y="321672"/>
            <a:ext cx="356325" cy="331552"/>
            <a:chOff x="827350" y="3629733"/>
            <a:chExt cx="1431600" cy="1332067"/>
          </a:xfrm>
        </p:grpSpPr>
        <p:sp>
          <p:nvSpPr>
            <p:cNvPr id="1031" name="Google Shape;1031;g247adbefc8d_0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247adbefc8d_0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g247adbefc8d_0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4" name="Google Shape;1034;g247adbefc8d_0_22"/>
          <p:cNvGrpSpPr/>
          <p:nvPr/>
        </p:nvGrpSpPr>
        <p:grpSpPr>
          <a:xfrm>
            <a:off x="7535601" y="3848737"/>
            <a:ext cx="895180" cy="832942"/>
            <a:chOff x="827350" y="3629733"/>
            <a:chExt cx="1431600" cy="1332067"/>
          </a:xfrm>
        </p:grpSpPr>
        <p:sp>
          <p:nvSpPr>
            <p:cNvPr id="1035" name="Google Shape;1035;g247adbefc8d_0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g247adbefc8d_0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g247adbefc8d_0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8" name="Google Shape;1038;g247adbefc8d_0_22"/>
          <p:cNvGrpSpPr/>
          <p:nvPr/>
        </p:nvGrpSpPr>
        <p:grpSpPr>
          <a:xfrm>
            <a:off x="7902683" y="2980240"/>
            <a:ext cx="598981" cy="557337"/>
            <a:chOff x="827350" y="3629733"/>
            <a:chExt cx="1431600" cy="1332067"/>
          </a:xfrm>
        </p:grpSpPr>
        <p:sp>
          <p:nvSpPr>
            <p:cNvPr id="1039" name="Google Shape;1039;g247adbefc8d_0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g247adbefc8d_0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g247adbefc8d_0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2" name="Google Shape;1042;g247adbefc8d_0_22"/>
          <p:cNvGrpSpPr/>
          <p:nvPr/>
        </p:nvGrpSpPr>
        <p:grpSpPr>
          <a:xfrm>
            <a:off x="6634531" y="4239132"/>
            <a:ext cx="464268" cy="431989"/>
            <a:chOff x="827350" y="3629733"/>
            <a:chExt cx="1431600" cy="1332067"/>
          </a:xfrm>
        </p:grpSpPr>
        <p:sp>
          <p:nvSpPr>
            <p:cNvPr id="1043" name="Google Shape;1043;g247adbefc8d_0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g247adbefc8d_0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g247adbefc8d_0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6" name="Google Shape;1046;g247adbefc8d_0_22"/>
          <p:cNvGrpSpPr/>
          <p:nvPr/>
        </p:nvGrpSpPr>
        <p:grpSpPr>
          <a:xfrm rot="5400000">
            <a:off x="962651" y="3906764"/>
            <a:ext cx="288601" cy="1096693"/>
            <a:chOff x="1006700" y="2603975"/>
            <a:chExt cx="55450" cy="210700"/>
          </a:xfrm>
        </p:grpSpPr>
        <p:sp>
          <p:nvSpPr>
            <p:cNvPr id="1047" name="Google Shape;1047;g247adbefc8d_0_2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g247adbefc8d_0_2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g247adbefc8d_0_2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g247adbefc8d_0_2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g247adbefc8d_0_2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g247adbefc8d_0_2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47adbefc8d_0_62"/>
          <p:cNvSpPr/>
          <p:nvPr/>
        </p:nvSpPr>
        <p:spPr>
          <a:xfrm>
            <a:off x="441125" y="205500"/>
            <a:ext cx="79761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58" name="Google Shape;1058;g247adbefc8d_0_62"/>
          <p:cNvSpPr txBox="1">
            <a:spLocks noGrp="1"/>
          </p:cNvSpPr>
          <p:nvPr>
            <p:ph type="title"/>
          </p:nvPr>
        </p:nvSpPr>
        <p:spPr>
          <a:xfrm>
            <a:off x="447950" y="235200"/>
            <a:ext cx="7976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059" name="Google Shape;1059;g247adbefc8d_0_62"/>
          <p:cNvGrpSpPr/>
          <p:nvPr/>
        </p:nvGrpSpPr>
        <p:grpSpPr>
          <a:xfrm rot="10800000">
            <a:off x="159364" y="3842664"/>
            <a:ext cx="288601" cy="1096693"/>
            <a:chOff x="1006700" y="2603975"/>
            <a:chExt cx="55450" cy="210700"/>
          </a:xfrm>
        </p:grpSpPr>
        <p:sp>
          <p:nvSpPr>
            <p:cNvPr id="1060" name="Google Shape;1060;g247adbefc8d_0_6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1" name="Google Shape;1061;g247adbefc8d_0_6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2" name="Google Shape;1062;g247adbefc8d_0_6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3" name="Google Shape;1063;g247adbefc8d_0_6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4" name="Google Shape;1064;g247adbefc8d_0_6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5" name="Google Shape;1065;g247adbefc8d_0_6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066" name="Google Shape;1066;g247adbefc8d_0_62"/>
          <p:cNvGrpSpPr/>
          <p:nvPr/>
        </p:nvGrpSpPr>
        <p:grpSpPr>
          <a:xfrm>
            <a:off x="8285261" y="293919"/>
            <a:ext cx="524681" cy="488069"/>
            <a:chOff x="827350" y="3629733"/>
            <a:chExt cx="1431600" cy="1332067"/>
          </a:xfrm>
        </p:grpSpPr>
        <p:sp>
          <p:nvSpPr>
            <p:cNvPr id="1067" name="Google Shape;1067;g247adbefc8d_0_6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8" name="Google Shape;1068;g247adbefc8d_0_6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69" name="Google Shape;1069;g247adbefc8d_0_6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070" name="Google Shape;1070;g247adbefc8d_0_62"/>
          <p:cNvGrpSpPr/>
          <p:nvPr/>
        </p:nvGrpSpPr>
        <p:grpSpPr>
          <a:xfrm>
            <a:off x="7846540" y="293931"/>
            <a:ext cx="326119" cy="303312"/>
            <a:chOff x="827350" y="3629733"/>
            <a:chExt cx="1431600" cy="1332067"/>
          </a:xfrm>
        </p:grpSpPr>
        <p:sp>
          <p:nvSpPr>
            <p:cNvPr id="1071" name="Google Shape;1071;g247adbefc8d_0_6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72" name="Google Shape;1072;g247adbefc8d_0_6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73" name="Google Shape;1073;g247adbefc8d_0_6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074" name="Google Shape;1074;g247adbefc8d_0_62"/>
          <p:cNvSpPr txBox="1">
            <a:spLocks noGrp="1"/>
          </p:cNvSpPr>
          <p:nvPr>
            <p:ph type="subTitle" idx="4294967295"/>
          </p:nvPr>
        </p:nvSpPr>
        <p:spPr>
          <a:xfrm>
            <a:off x="447950" y="1079575"/>
            <a:ext cx="72330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r>
              <a:rPr lang="en" sz="1950">
                <a:latin typeface="Roboto Light"/>
                <a:ea typeface="Roboto Light"/>
                <a:cs typeface="Roboto Light"/>
                <a:sym typeface="Roboto Light"/>
              </a:rPr>
              <a:t>Giải quyết:</a:t>
            </a:r>
            <a:endParaRPr sz="19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Clr>
                <a:schemeClr val="lt1"/>
              </a:buClr>
              <a:buSzPts val="1950"/>
              <a:buFont typeface="Roboto Light"/>
              <a:buChar char="-"/>
            </a:pPr>
            <a:r>
              <a:rPr lang="en" sz="1950">
                <a:latin typeface="Roboto Light"/>
                <a:ea typeface="Roboto Light"/>
                <a:cs typeface="Roboto Light"/>
                <a:sym typeface="Roboto Light"/>
              </a:rPr>
              <a:t>Phát hiện loại lỗi bề mặt</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Phát hiện dữ liệu bất thường và phân đoạn vùng dữ liệu lỗi.</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4">
                                            <p:txEl>
                                              <p:pRg st="0" end="0"/>
                                            </p:txEl>
                                          </p:spTgt>
                                        </p:tgtEl>
                                        <p:attrNameLst>
                                          <p:attrName>style.visibility</p:attrName>
                                        </p:attrNameLst>
                                      </p:cBhvr>
                                      <p:to>
                                        <p:strVal val="visible"/>
                                      </p:to>
                                    </p:set>
                                    <p:animEffect transition="in" filter="fade">
                                      <p:cBhvr>
                                        <p:cTn id="7" dur="1000"/>
                                        <p:tgtEl>
                                          <p:spTgt spid="1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4">
                                            <p:txEl>
                                              <p:pRg st="1" end="1"/>
                                            </p:txEl>
                                          </p:spTgt>
                                        </p:tgtEl>
                                        <p:attrNameLst>
                                          <p:attrName>style.visibility</p:attrName>
                                        </p:attrNameLst>
                                      </p:cBhvr>
                                      <p:to>
                                        <p:strVal val="visible"/>
                                      </p:to>
                                    </p:set>
                                    <p:animEffect transition="in" filter="fade">
                                      <p:cBhvr>
                                        <p:cTn id="12" dur="1000"/>
                                        <p:tgtEl>
                                          <p:spTgt spid="1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4">
                                            <p:txEl>
                                              <p:pRg st="2" end="2"/>
                                            </p:txEl>
                                          </p:spTgt>
                                        </p:tgtEl>
                                        <p:attrNameLst>
                                          <p:attrName>style.visibility</p:attrName>
                                        </p:attrNameLst>
                                      </p:cBhvr>
                                      <p:to>
                                        <p:strVal val="visible"/>
                                      </p:to>
                                    </p:set>
                                    <p:animEffect transition="in" filter="fade">
                                      <p:cBhvr>
                                        <p:cTn id="17" dur="1000"/>
                                        <p:tgtEl>
                                          <p:spTgt spid="1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4">
                                            <p:txEl>
                                              <p:pRg st="3" end="3"/>
                                            </p:txEl>
                                          </p:spTgt>
                                        </p:tgtEl>
                                        <p:attrNameLst>
                                          <p:attrName>style.visibility</p:attrName>
                                        </p:attrNameLst>
                                      </p:cBhvr>
                                      <p:to>
                                        <p:strVal val="visible"/>
                                      </p:to>
                                    </p:set>
                                    <p:animEffect transition="in" filter="fade">
                                      <p:cBhvr>
                                        <p:cTn id="22" dur="1000"/>
                                        <p:tgtEl>
                                          <p:spTgt spid="1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xEl>
                                              <p:pRg st="4" end="4"/>
                                            </p:txEl>
                                          </p:spTgt>
                                        </p:tgtEl>
                                        <p:attrNameLst>
                                          <p:attrName>style.visibility</p:attrName>
                                        </p:attrNameLst>
                                      </p:cBhvr>
                                      <p:to>
                                        <p:strVal val="visible"/>
                                      </p:to>
                                    </p:set>
                                    <p:animEffect transition="in" filter="fade">
                                      <p:cBhvr>
                                        <p:cTn id="27" dur="1000"/>
                                        <p:tgtEl>
                                          <p:spTgt spid="10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4">
                                            <p:txEl>
                                              <p:pRg st="5" end="5"/>
                                            </p:txEl>
                                          </p:spTgt>
                                        </p:tgtEl>
                                        <p:attrNameLst>
                                          <p:attrName>style.visibility</p:attrName>
                                        </p:attrNameLst>
                                      </p:cBhvr>
                                      <p:to>
                                        <p:strVal val="visible"/>
                                      </p:to>
                                    </p:set>
                                    <p:animEffect transition="in" filter="fade">
                                      <p:cBhvr>
                                        <p:cTn id="32" dur="1000"/>
                                        <p:tgtEl>
                                          <p:spTgt spid="10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4">
                                            <p:txEl>
                                              <p:pRg st="6" end="6"/>
                                            </p:txEl>
                                          </p:spTgt>
                                        </p:tgtEl>
                                        <p:attrNameLst>
                                          <p:attrName>style.visibility</p:attrName>
                                        </p:attrNameLst>
                                      </p:cBhvr>
                                      <p:to>
                                        <p:strVal val="visible"/>
                                      </p:to>
                                    </p:set>
                                    <p:animEffect transition="in" filter="fade">
                                      <p:cBhvr>
                                        <p:cTn id="37" dur="1000"/>
                                        <p:tgtEl>
                                          <p:spTgt spid="10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74">
                                            <p:txEl>
                                              <p:pRg st="7" end="7"/>
                                            </p:txEl>
                                          </p:spTgt>
                                        </p:tgtEl>
                                        <p:attrNameLst>
                                          <p:attrName>style.visibility</p:attrName>
                                        </p:attrNameLst>
                                      </p:cBhvr>
                                      <p:to>
                                        <p:strVal val="visible"/>
                                      </p:to>
                                    </p:set>
                                    <p:animEffect transition="in" filter="fade">
                                      <p:cBhvr>
                                        <p:cTn id="42" dur="1000"/>
                                        <p:tgtEl>
                                          <p:spTgt spid="10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74">
                                            <p:txEl>
                                              <p:pRg st="8" end="8"/>
                                            </p:txEl>
                                          </p:spTgt>
                                        </p:tgtEl>
                                        <p:attrNameLst>
                                          <p:attrName>style.visibility</p:attrName>
                                        </p:attrNameLst>
                                      </p:cBhvr>
                                      <p:to>
                                        <p:strVal val="visible"/>
                                      </p:to>
                                    </p:set>
                                    <p:animEffect transition="in" filter="fade">
                                      <p:cBhvr>
                                        <p:cTn id="47" dur="1000"/>
                                        <p:tgtEl>
                                          <p:spTgt spid="10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74">
                                            <p:txEl>
                                              <p:pRg st="9" end="9"/>
                                            </p:txEl>
                                          </p:spTgt>
                                        </p:tgtEl>
                                        <p:attrNameLst>
                                          <p:attrName>style.visibility</p:attrName>
                                        </p:attrNameLst>
                                      </p:cBhvr>
                                      <p:to>
                                        <p:strVal val="visible"/>
                                      </p:to>
                                    </p:set>
                                    <p:animEffect transition="in" filter="fade">
                                      <p:cBhvr>
                                        <p:cTn id="52" dur="1000"/>
                                        <p:tgtEl>
                                          <p:spTgt spid="107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74">
                                            <p:txEl>
                                              <p:pRg st="10" end="10"/>
                                            </p:txEl>
                                          </p:spTgt>
                                        </p:tgtEl>
                                        <p:attrNameLst>
                                          <p:attrName>style.visibility</p:attrName>
                                        </p:attrNameLst>
                                      </p:cBhvr>
                                      <p:to>
                                        <p:strVal val="visible"/>
                                      </p:to>
                                    </p:set>
                                    <p:animEffect transition="in" filter="fade">
                                      <p:cBhvr>
                                        <p:cTn id="57" dur="1000"/>
                                        <p:tgtEl>
                                          <p:spTgt spid="107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g247e17b9447_1_255"/>
          <p:cNvSpPr/>
          <p:nvPr/>
        </p:nvSpPr>
        <p:spPr>
          <a:xfrm>
            <a:off x="441125" y="205500"/>
            <a:ext cx="79761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80" name="Google Shape;1080;g247e17b9447_1_255"/>
          <p:cNvSpPr txBox="1">
            <a:spLocks noGrp="1"/>
          </p:cNvSpPr>
          <p:nvPr>
            <p:ph type="title"/>
          </p:nvPr>
        </p:nvSpPr>
        <p:spPr>
          <a:xfrm>
            <a:off x="447950" y="235200"/>
            <a:ext cx="7976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081" name="Google Shape;1081;g247e17b9447_1_255"/>
          <p:cNvGrpSpPr/>
          <p:nvPr/>
        </p:nvGrpSpPr>
        <p:grpSpPr>
          <a:xfrm>
            <a:off x="8285261" y="293919"/>
            <a:ext cx="524681" cy="488069"/>
            <a:chOff x="827350" y="3629733"/>
            <a:chExt cx="1431600" cy="1332067"/>
          </a:xfrm>
        </p:grpSpPr>
        <p:sp>
          <p:nvSpPr>
            <p:cNvPr id="1082" name="Google Shape;1082;g247e17b9447_1_2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83" name="Google Shape;1083;g247e17b9447_1_2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84" name="Google Shape;1084;g247e17b9447_1_2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085" name="Google Shape;1085;g247e17b9447_1_255"/>
          <p:cNvGrpSpPr/>
          <p:nvPr/>
        </p:nvGrpSpPr>
        <p:grpSpPr>
          <a:xfrm>
            <a:off x="7846540" y="293931"/>
            <a:ext cx="326119" cy="303312"/>
            <a:chOff x="827350" y="3629733"/>
            <a:chExt cx="1431600" cy="1332067"/>
          </a:xfrm>
        </p:grpSpPr>
        <p:sp>
          <p:nvSpPr>
            <p:cNvPr id="1086" name="Google Shape;1086;g247e17b9447_1_2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87" name="Google Shape;1087;g247e17b9447_1_2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088" name="Google Shape;1088;g247e17b9447_1_2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089" name="Google Shape;1089;g247e17b9447_1_255"/>
          <p:cNvSpPr txBox="1">
            <a:spLocks noGrp="1"/>
          </p:cNvSpPr>
          <p:nvPr>
            <p:ph type="subTitle" idx="4294967295"/>
          </p:nvPr>
        </p:nvSpPr>
        <p:spPr>
          <a:xfrm>
            <a:off x="308025" y="607050"/>
            <a:ext cx="8331600" cy="4332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just" rtl="0">
              <a:lnSpc>
                <a:spcPct val="100000"/>
              </a:lnSpc>
              <a:spcBef>
                <a:spcPts val="0"/>
              </a:spcBef>
              <a:spcAft>
                <a:spcPts val="0"/>
              </a:spcAft>
              <a:buNone/>
            </a:pPr>
            <a:r>
              <a:rPr lang="en" sz="1950">
                <a:latin typeface="Roboto Light"/>
                <a:ea typeface="Roboto Light"/>
                <a:cs typeface="Roboto Light"/>
                <a:sym typeface="Roboto Light"/>
              </a:rPr>
              <a:t>Nguồn dữ liệu:</a:t>
            </a:r>
            <a:endParaRPr sz="1950">
              <a:latin typeface="Roboto Light"/>
              <a:ea typeface="Roboto Light"/>
              <a:cs typeface="Roboto Light"/>
              <a:sym typeface="Roboto Light"/>
            </a:endParaRPr>
          </a:p>
          <a:p>
            <a:pPr marL="914400" marR="0" lvl="0" indent="0" algn="just" rtl="0">
              <a:lnSpc>
                <a:spcPct val="100000"/>
              </a:lnSpc>
              <a:spcBef>
                <a:spcPts val="0"/>
              </a:spcBef>
              <a:spcAft>
                <a:spcPts val="0"/>
              </a:spcAft>
              <a:buNone/>
            </a:pPr>
            <a:endParaRPr sz="1950">
              <a:latin typeface="Roboto Light"/>
              <a:ea typeface="Roboto Light"/>
              <a:cs typeface="Roboto Light"/>
              <a:sym typeface="Roboto Light"/>
            </a:endParaRPr>
          </a:p>
          <a:p>
            <a:pPr marL="457200" marR="0" lvl="0" indent="-339725" algn="just" rtl="0">
              <a:lnSpc>
                <a:spcPct val="100000"/>
              </a:lnSpc>
              <a:spcBef>
                <a:spcPts val="0"/>
              </a:spcBef>
              <a:spcAft>
                <a:spcPts val="0"/>
              </a:spcAft>
              <a:buSzPts val="1750"/>
              <a:buFont typeface="Roboto Light"/>
              <a:buChar char="-"/>
            </a:pPr>
            <a:r>
              <a:rPr lang="en" sz="1750">
                <a:latin typeface="Roboto Light"/>
                <a:ea typeface="Roboto Light"/>
                <a:cs typeface="Roboto Light"/>
                <a:sym typeface="Roboto Light"/>
              </a:rPr>
              <a:t>Bộ dữ liệu công khai của nghiên cứu  “Road Crack Detection Using Deep Convolutional Neural Network” tác giả là Lei Zhang , Fan Yan bao gồm: 40000 hình ảnh dạng 227 x 227 pixel với các kênh RGB, trong đó có 20000 ảnh  bị lỗi vết nứt và 20000 ảnh  không có lỗi.</a:t>
            </a:r>
            <a:endParaRPr sz="1750">
              <a:latin typeface="Roboto Light"/>
              <a:ea typeface="Roboto Light"/>
              <a:cs typeface="Roboto Light"/>
              <a:sym typeface="Roboto Light"/>
            </a:endParaRPr>
          </a:p>
          <a:p>
            <a:pPr marL="0" marR="0" lvl="0" indent="0" algn="just" rtl="0">
              <a:lnSpc>
                <a:spcPct val="100000"/>
              </a:lnSpc>
              <a:spcBef>
                <a:spcPts val="0"/>
              </a:spcBef>
              <a:spcAft>
                <a:spcPts val="0"/>
              </a:spcAft>
              <a:buNone/>
            </a:pPr>
            <a:endParaRPr sz="1750">
              <a:latin typeface="Roboto Light"/>
              <a:ea typeface="Roboto Light"/>
              <a:cs typeface="Roboto Light"/>
              <a:sym typeface="Roboto Light"/>
            </a:endParaRPr>
          </a:p>
          <a:p>
            <a:pPr marL="457200" marR="0" lvl="0" indent="-339725" algn="just" rtl="0">
              <a:lnSpc>
                <a:spcPct val="100000"/>
              </a:lnSpc>
              <a:spcBef>
                <a:spcPts val="0"/>
              </a:spcBef>
              <a:spcAft>
                <a:spcPts val="0"/>
              </a:spcAft>
              <a:buSzPts val="1750"/>
              <a:buFont typeface="Roboto Light"/>
              <a:buChar char="-"/>
            </a:pPr>
            <a:r>
              <a:rPr lang="en" sz="1750">
                <a:latin typeface="Roboto Light"/>
                <a:ea typeface="Roboto Light"/>
                <a:cs typeface="Roboto Light"/>
                <a:sym typeface="Roboto Light"/>
              </a:rPr>
              <a:t>Bộ dữ liệu hình ảnh trong bài nghiên cứu "DeepCrack: A deep hierarchical feature learning architecture for crack segmentation" của tác giả là Yahui Liu, Jian Yao bao gồm 11298 ảnh bề mặt kích thước 448x448 pixel với các kênh RGB và mặt nạ của nó</a:t>
            </a:r>
            <a:endParaRPr sz="1750">
              <a:latin typeface="Roboto Light"/>
              <a:ea typeface="Roboto Light"/>
              <a:cs typeface="Roboto Light"/>
              <a:sym typeface="Roboto Light"/>
            </a:endParaRPr>
          </a:p>
          <a:p>
            <a:pPr marL="457200" marR="0" lvl="0" indent="0" algn="just" rtl="0">
              <a:lnSpc>
                <a:spcPct val="100000"/>
              </a:lnSpc>
              <a:spcBef>
                <a:spcPts val="0"/>
              </a:spcBef>
              <a:spcAft>
                <a:spcPts val="0"/>
              </a:spcAft>
              <a:buNone/>
            </a:pPr>
            <a:endParaRPr sz="1750">
              <a:latin typeface="Roboto Light"/>
              <a:ea typeface="Roboto Light"/>
              <a:cs typeface="Roboto Light"/>
              <a:sym typeface="Roboto Light"/>
            </a:endParaRPr>
          </a:p>
          <a:p>
            <a:pPr marL="457200" marR="0" lvl="0" indent="-339725" algn="just" rtl="0">
              <a:lnSpc>
                <a:spcPct val="100000"/>
              </a:lnSpc>
              <a:spcBef>
                <a:spcPts val="0"/>
              </a:spcBef>
              <a:spcAft>
                <a:spcPts val="0"/>
              </a:spcAft>
              <a:buSzPts val="1750"/>
              <a:buFont typeface="Roboto Light"/>
              <a:buChar char="-"/>
            </a:pPr>
            <a:r>
              <a:rPr lang="en" sz="1750">
                <a:latin typeface="Roboto Light"/>
                <a:ea typeface="Roboto Light"/>
                <a:cs typeface="Roboto Light"/>
                <a:sym typeface="Roboto Light"/>
              </a:rPr>
              <a:t>Một số dữ liệu ảnh tự thu thập.</a:t>
            </a:r>
            <a:endParaRPr sz="17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9">
                                            <p:txEl>
                                              <p:pRg st="0" end="0"/>
                                            </p:txEl>
                                          </p:spTgt>
                                        </p:tgtEl>
                                        <p:attrNameLst>
                                          <p:attrName>style.visibility</p:attrName>
                                        </p:attrNameLst>
                                      </p:cBhvr>
                                      <p:to>
                                        <p:strVal val="visible"/>
                                      </p:to>
                                    </p:set>
                                    <p:animEffect transition="in" filter="fade">
                                      <p:cBhvr>
                                        <p:cTn id="7" dur="1000"/>
                                        <p:tgtEl>
                                          <p:spTgt spid="10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9">
                                            <p:txEl>
                                              <p:pRg st="1" end="1"/>
                                            </p:txEl>
                                          </p:spTgt>
                                        </p:tgtEl>
                                        <p:attrNameLst>
                                          <p:attrName>style.visibility</p:attrName>
                                        </p:attrNameLst>
                                      </p:cBhvr>
                                      <p:to>
                                        <p:strVal val="visible"/>
                                      </p:to>
                                    </p:set>
                                    <p:animEffect transition="in" filter="fade">
                                      <p:cBhvr>
                                        <p:cTn id="12" dur="1000"/>
                                        <p:tgtEl>
                                          <p:spTgt spid="10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9">
                                            <p:txEl>
                                              <p:pRg st="2" end="2"/>
                                            </p:txEl>
                                          </p:spTgt>
                                        </p:tgtEl>
                                        <p:attrNameLst>
                                          <p:attrName>style.visibility</p:attrName>
                                        </p:attrNameLst>
                                      </p:cBhvr>
                                      <p:to>
                                        <p:strVal val="visible"/>
                                      </p:to>
                                    </p:set>
                                    <p:animEffect transition="in" filter="fade">
                                      <p:cBhvr>
                                        <p:cTn id="17" dur="1000"/>
                                        <p:tgtEl>
                                          <p:spTgt spid="10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9">
                                            <p:txEl>
                                              <p:pRg st="3" end="3"/>
                                            </p:txEl>
                                          </p:spTgt>
                                        </p:tgtEl>
                                        <p:attrNameLst>
                                          <p:attrName>style.visibility</p:attrName>
                                        </p:attrNameLst>
                                      </p:cBhvr>
                                      <p:to>
                                        <p:strVal val="visible"/>
                                      </p:to>
                                    </p:set>
                                    <p:animEffect transition="in" filter="fade">
                                      <p:cBhvr>
                                        <p:cTn id="22" dur="1000"/>
                                        <p:tgtEl>
                                          <p:spTgt spid="10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9">
                                            <p:txEl>
                                              <p:pRg st="4" end="4"/>
                                            </p:txEl>
                                          </p:spTgt>
                                        </p:tgtEl>
                                        <p:attrNameLst>
                                          <p:attrName>style.visibility</p:attrName>
                                        </p:attrNameLst>
                                      </p:cBhvr>
                                      <p:to>
                                        <p:strVal val="visible"/>
                                      </p:to>
                                    </p:set>
                                    <p:animEffect transition="in" filter="fade">
                                      <p:cBhvr>
                                        <p:cTn id="27" dur="1000"/>
                                        <p:tgtEl>
                                          <p:spTgt spid="10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
                                            <p:txEl>
                                              <p:pRg st="5" end="5"/>
                                            </p:txEl>
                                          </p:spTgt>
                                        </p:tgtEl>
                                        <p:attrNameLst>
                                          <p:attrName>style.visibility</p:attrName>
                                        </p:attrNameLst>
                                      </p:cBhvr>
                                      <p:to>
                                        <p:strVal val="visible"/>
                                      </p:to>
                                    </p:set>
                                    <p:animEffect transition="in" filter="fade">
                                      <p:cBhvr>
                                        <p:cTn id="32" dur="1000"/>
                                        <p:tgtEl>
                                          <p:spTgt spid="10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89">
                                            <p:txEl>
                                              <p:pRg st="6" end="6"/>
                                            </p:txEl>
                                          </p:spTgt>
                                        </p:tgtEl>
                                        <p:attrNameLst>
                                          <p:attrName>style.visibility</p:attrName>
                                        </p:attrNameLst>
                                      </p:cBhvr>
                                      <p:to>
                                        <p:strVal val="visible"/>
                                      </p:to>
                                    </p:set>
                                    <p:animEffect transition="in" filter="fade">
                                      <p:cBhvr>
                                        <p:cTn id="37" dur="1000"/>
                                        <p:tgtEl>
                                          <p:spTgt spid="10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89">
                                            <p:txEl>
                                              <p:pRg st="7" end="7"/>
                                            </p:txEl>
                                          </p:spTgt>
                                        </p:tgtEl>
                                        <p:attrNameLst>
                                          <p:attrName>style.visibility</p:attrName>
                                        </p:attrNameLst>
                                      </p:cBhvr>
                                      <p:to>
                                        <p:strVal val="visible"/>
                                      </p:to>
                                    </p:set>
                                    <p:animEffect transition="in" filter="fade">
                                      <p:cBhvr>
                                        <p:cTn id="42" dur="1000"/>
                                        <p:tgtEl>
                                          <p:spTgt spid="108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89">
                                            <p:txEl>
                                              <p:pRg st="8" end="8"/>
                                            </p:txEl>
                                          </p:spTgt>
                                        </p:tgtEl>
                                        <p:attrNameLst>
                                          <p:attrName>style.visibility</p:attrName>
                                        </p:attrNameLst>
                                      </p:cBhvr>
                                      <p:to>
                                        <p:strVal val="visible"/>
                                      </p:to>
                                    </p:set>
                                    <p:animEffect transition="in" filter="fade">
                                      <p:cBhvr>
                                        <p:cTn id="47" dur="1000"/>
                                        <p:tgtEl>
                                          <p:spTgt spid="108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89">
                                            <p:txEl>
                                              <p:pRg st="9" end="9"/>
                                            </p:txEl>
                                          </p:spTgt>
                                        </p:tgtEl>
                                        <p:attrNameLst>
                                          <p:attrName>style.visibility</p:attrName>
                                        </p:attrNameLst>
                                      </p:cBhvr>
                                      <p:to>
                                        <p:strVal val="visible"/>
                                      </p:to>
                                    </p:set>
                                    <p:animEffect transition="in" filter="fade">
                                      <p:cBhvr>
                                        <p:cTn id="52" dur="1000"/>
                                        <p:tgtEl>
                                          <p:spTgt spid="108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89">
                                            <p:txEl>
                                              <p:pRg st="10" end="10"/>
                                            </p:txEl>
                                          </p:spTgt>
                                        </p:tgtEl>
                                        <p:attrNameLst>
                                          <p:attrName>style.visibility</p:attrName>
                                        </p:attrNameLst>
                                      </p:cBhvr>
                                      <p:to>
                                        <p:strVal val="visible"/>
                                      </p:to>
                                    </p:set>
                                    <p:animEffect transition="in" filter="fade">
                                      <p:cBhvr>
                                        <p:cTn id="57" dur="1000"/>
                                        <p:tgtEl>
                                          <p:spTgt spid="108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89">
                                            <p:txEl>
                                              <p:pRg st="11" end="11"/>
                                            </p:txEl>
                                          </p:spTgt>
                                        </p:tgtEl>
                                        <p:attrNameLst>
                                          <p:attrName>style.visibility</p:attrName>
                                        </p:attrNameLst>
                                      </p:cBhvr>
                                      <p:to>
                                        <p:strVal val="visible"/>
                                      </p:to>
                                    </p:set>
                                    <p:animEffect transition="in" filter="fade">
                                      <p:cBhvr>
                                        <p:cTn id="62" dur="1000"/>
                                        <p:tgtEl>
                                          <p:spTgt spid="108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89">
                                            <p:txEl>
                                              <p:pRg st="12" end="12"/>
                                            </p:txEl>
                                          </p:spTgt>
                                        </p:tgtEl>
                                        <p:attrNameLst>
                                          <p:attrName>style.visibility</p:attrName>
                                        </p:attrNameLst>
                                      </p:cBhvr>
                                      <p:to>
                                        <p:strVal val="visible"/>
                                      </p:to>
                                    </p:set>
                                    <p:animEffect transition="in" filter="fade">
                                      <p:cBhvr>
                                        <p:cTn id="67" dur="1000"/>
                                        <p:tgtEl>
                                          <p:spTgt spid="108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89">
                                            <p:txEl>
                                              <p:pRg st="13" end="13"/>
                                            </p:txEl>
                                          </p:spTgt>
                                        </p:tgtEl>
                                        <p:attrNameLst>
                                          <p:attrName>style.visibility</p:attrName>
                                        </p:attrNameLst>
                                      </p:cBhvr>
                                      <p:to>
                                        <p:strVal val="visible"/>
                                      </p:to>
                                    </p:set>
                                    <p:animEffect transition="in" filter="fade">
                                      <p:cBhvr>
                                        <p:cTn id="72" dur="1000"/>
                                        <p:tgtEl>
                                          <p:spTgt spid="108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47adbefc8d_0_84"/>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g247adbefc8d_0_84"/>
          <p:cNvSpPr txBox="1">
            <a:spLocks noGrp="1"/>
          </p:cNvSpPr>
          <p:nvPr>
            <p:ph type="title"/>
          </p:nvPr>
        </p:nvSpPr>
        <p:spPr>
          <a:xfrm>
            <a:off x="4357150" y="1704925"/>
            <a:ext cx="4500000"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Phân loại lỗi bề mặt</a:t>
            </a:r>
            <a:endParaRPr>
              <a:latin typeface="Roboto"/>
              <a:ea typeface="Roboto"/>
              <a:cs typeface="Roboto"/>
              <a:sym typeface="Roboto"/>
            </a:endParaRPr>
          </a:p>
        </p:txBody>
      </p:sp>
      <p:sp>
        <p:nvSpPr>
          <p:cNvPr id="1096" name="Google Shape;1096;g247adbefc8d_0_84"/>
          <p:cNvSpPr txBox="1">
            <a:spLocks noGrp="1"/>
          </p:cNvSpPr>
          <p:nvPr>
            <p:ph type="title" idx="2"/>
          </p:nvPr>
        </p:nvSpPr>
        <p:spPr>
          <a:xfrm>
            <a:off x="1743900" y="1872250"/>
            <a:ext cx="2246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3.1.1</a:t>
            </a:r>
            <a:endParaRPr/>
          </a:p>
        </p:txBody>
      </p:sp>
      <p:grpSp>
        <p:nvGrpSpPr>
          <p:cNvPr id="1097" name="Google Shape;1097;g247adbefc8d_0_84"/>
          <p:cNvGrpSpPr/>
          <p:nvPr/>
        </p:nvGrpSpPr>
        <p:grpSpPr>
          <a:xfrm rot="10800000">
            <a:off x="8057889" y="382589"/>
            <a:ext cx="288601" cy="1096693"/>
            <a:chOff x="1006700" y="2603975"/>
            <a:chExt cx="55450" cy="210700"/>
          </a:xfrm>
        </p:grpSpPr>
        <p:sp>
          <p:nvSpPr>
            <p:cNvPr id="1098" name="Google Shape;1098;g247adbefc8d_0_8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g247adbefc8d_0_8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g247adbefc8d_0_8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g247adbefc8d_0_8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g247adbefc8d_0_8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g247adbefc8d_0_8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4" name="Google Shape;1104;g247adbefc8d_0_84"/>
          <p:cNvGrpSpPr/>
          <p:nvPr/>
        </p:nvGrpSpPr>
        <p:grpSpPr>
          <a:xfrm>
            <a:off x="558602" y="508321"/>
            <a:ext cx="781224" cy="726909"/>
            <a:chOff x="827350" y="3629733"/>
            <a:chExt cx="1431600" cy="1332067"/>
          </a:xfrm>
        </p:grpSpPr>
        <p:sp>
          <p:nvSpPr>
            <p:cNvPr id="1105" name="Google Shape;1105;g247adbefc8d_0_8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g247adbefc8d_0_8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g247adbefc8d_0_8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8" name="Google Shape;1108;g247adbefc8d_0_84"/>
          <p:cNvGrpSpPr/>
          <p:nvPr/>
        </p:nvGrpSpPr>
        <p:grpSpPr>
          <a:xfrm>
            <a:off x="1387564" y="321672"/>
            <a:ext cx="356325" cy="331552"/>
            <a:chOff x="827350" y="3629733"/>
            <a:chExt cx="1431600" cy="1332067"/>
          </a:xfrm>
        </p:grpSpPr>
        <p:sp>
          <p:nvSpPr>
            <p:cNvPr id="1109" name="Google Shape;1109;g247adbefc8d_0_8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g247adbefc8d_0_8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g247adbefc8d_0_8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2" name="Google Shape;1112;g247adbefc8d_0_84"/>
          <p:cNvGrpSpPr/>
          <p:nvPr/>
        </p:nvGrpSpPr>
        <p:grpSpPr>
          <a:xfrm>
            <a:off x="7535601" y="3848737"/>
            <a:ext cx="895180" cy="832942"/>
            <a:chOff x="827350" y="3629733"/>
            <a:chExt cx="1431600" cy="1332067"/>
          </a:xfrm>
        </p:grpSpPr>
        <p:sp>
          <p:nvSpPr>
            <p:cNvPr id="1113" name="Google Shape;1113;g247adbefc8d_0_8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g247adbefc8d_0_8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g247adbefc8d_0_8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6" name="Google Shape;1116;g247adbefc8d_0_84"/>
          <p:cNvGrpSpPr/>
          <p:nvPr/>
        </p:nvGrpSpPr>
        <p:grpSpPr>
          <a:xfrm>
            <a:off x="7902683" y="2980240"/>
            <a:ext cx="598981" cy="557337"/>
            <a:chOff x="827350" y="3629733"/>
            <a:chExt cx="1431600" cy="1332067"/>
          </a:xfrm>
        </p:grpSpPr>
        <p:sp>
          <p:nvSpPr>
            <p:cNvPr id="1117" name="Google Shape;1117;g247adbefc8d_0_8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g247adbefc8d_0_8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g247adbefc8d_0_8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0" name="Google Shape;1120;g247adbefc8d_0_84"/>
          <p:cNvGrpSpPr/>
          <p:nvPr/>
        </p:nvGrpSpPr>
        <p:grpSpPr>
          <a:xfrm>
            <a:off x="6634531" y="4239132"/>
            <a:ext cx="464268" cy="431989"/>
            <a:chOff x="827350" y="3629733"/>
            <a:chExt cx="1431600" cy="1332067"/>
          </a:xfrm>
        </p:grpSpPr>
        <p:sp>
          <p:nvSpPr>
            <p:cNvPr id="1121" name="Google Shape;1121;g247adbefc8d_0_8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g247adbefc8d_0_8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g247adbefc8d_0_8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4" name="Google Shape;1124;g247adbefc8d_0_84"/>
          <p:cNvGrpSpPr/>
          <p:nvPr/>
        </p:nvGrpSpPr>
        <p:grpSpPr>
          <a:xfrm rot="5400000">
            <a:off x="962651" y="3906764"/>
            <a:ext cx="288601" cy="1096693"/>
            <a:chOff x="1006700" y="2603975"/>
            <a:chExt cx="55450" cy="210700"/>
          </a:xfrm>
        </p:grpSpPr>
        <p:sp>
          <p:nvSpPr>
            <p:cNvPr id="1125" name="Google Shape;1125;g247adbefc8d_0_8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g247adbefc8d_0_8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g247adbefc8d_0_8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g247adbefc8d_0_8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g247adbefc8d_0_8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g247adbefc8d_0_8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g247e17b9447_1_0"/>
          <p:cNvSpPr/>
          <p:nvPr/>
        </p:nvSpPr>
        <p:spPr>
          <a:xfrm>
            <a:off x="441125" y="205500"/>
            <a:ext cx="79761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36" name="Google Shape;1136;g247e17b9447_1_0"/>
          <p:cNvSpPr txBox="1">
            <a:spLocks noGrp="1"/>
          </p:cNvSpPr>
          <p:nvPr>
            <p:ph type="title"/>
          </p:nvPr>
        </p:nvSpPr>
        <p:spPr>
          <a:xfrm>
            <a:off x="447950" y="235200"/>
            <a:ext cx="7976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3.1.1 Phân loại lỗi bề mặt</a:t>
            </a:r>
            <a:endParaRPr sz="3000">
              <a:latin typeface="Roboto"/>
              <a:ea typeface="Roboto"/>
              <a:cs typeface="Roboto"/>
              <a:sym typeface="Roboto"/>
            </a:endParaRPr>
          </a:p>
        </p:txBody>
      </p:sp>
      <p:grpSp>
        <p:nvGrpSpPr>
          <p:cNvPr id="1137" name="Google Shape;1137;g247e17b9447_1_0"/>
          <p:cNvGrpSpPr/>
          <p:nvPr/>
        </p:nvGrpSpPr>
        <p:grpSpPr>
          <a:xfrm>
            <a:off x="8285261" y="293919"/>
            <a:ext cx="524681" cy="488069"/>
            <a:chOff x="827350" y="3629733"/>
            <a:chExt cx="1431600" cy="1332067"/>
          </a:xfrm>
        </p:grpSpPr>
        <p:sp>
          <p:nvSpPr>
            <p:cNvPr id="1138" name="Google Shape;1138;g247e17b9447_1_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39" name="Google Shape;1139;g247e17b9447_1_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40" name="Google Shape;1140;g247e17b9447_1_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141" name="Google Shape;1141;g247e17b9447_1_0"/>
          <p:cNvGrpSpPr/>
          <p:nvPr/>
        </p:nvGrpSpPr>
        <p:grpSpPr>
          <a:xfrm>
            <a:off x="7846540" y="293931"/>
            <a:ext cx="326119" cy="303312"/>
            <a:chOff x="827350" y="3629733"/>
            <a:chExt cx="1431600" cy="1332067"/>
          </a:xfrm>
        </p:grpSpPr>
        <p:sp>
          <p:nvSpPr>
            <p:cNvPr id="1142" name="Google Shape;1142;g247e17b9447_1_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43" name="Google Shape;1143;g247e17b9447_1_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44" name="Google Shape;1144;g247e17b9447_1_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145" name="Google Shape;1145;g247e17b9447_1_0"/>
          <p:cNvSpPr txBox="1">
            <a:spLocks noGrp="1"/>
          </p:cNvSpPr>
          <p:nvPr>
            <p:ph type="subTitle" idx="4294967295"/>
          </p:nvPr>
        </p:nvSpPr>
        <p:spPr>
          <a:xfrm>
            <a:off x="447950" y="1079575"/>
            <a:ext cx="81810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r>
              <a:rPr lang="en" sz="1950" b="1">
                <a:latin typeface="Roboto"/>
                <a:ea typeface="Roboto"/>
                <a:cs typeface="Roboto"/>
                <a:sym typeface="Roboto"/>
              </a:rPr>
              <a:t>Các bước thực hiện:</a:t>
            </a:r>
            <a:endParaRPr sz="19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Clr>
                <a:schemeClr val="lt1"/>
              </a:buClr>
              <a:buSzPts val="1950"/>
              <a:buFont typeface="Roboto Light"/>
              <a:buChar char="-"/>
            </a:pPr>
            <a:r>
              <a:rPr lang="en" sz="1950">
                <a:latin typeface="Roboto Light"/>
                <a:ea typeface="Roboto Light"/>
                <a:cs typeface="Roboto Light"/>
                <a:sym typeface="Roboto Light"/>
              </a:rPr>
              <a:t>Ta sử dụng các lớp trích xuất đặc trưng của kiến trúc mạng đã được học trước đó như VGG, Inception, Resnet kết hợp với các lớp phân loại do ta tự định nghĩa để phục vụ cho quá trình học phân loại.</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So sánh các mô hình phân loại.</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Chọn ra mô hình tốt nhất.</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5">
                                            <p:txEl>
                                              <p:pRg st="0" end="0"/>
                                            </p:txEl>
                                          </p:spTgt>
                                        </p:tgtEl>
                                        <p:attrNameLst>
                                          <p:attrName>style.visibility</p:attrName>
                                        </p:attrNameLst>
                                      </p:cBhvr>
                                      <p:to>
                                        <p:strVal val="visible"/>
                                      </p:to>
                                    </p:set>
                                    <p:animEffect transition="in" filter="fade">
                                      <p:cBhvr>
                                        <p:cTn id="7" dur="1000"/>
                                        <p:tgtEl>
                                          <p:spTgt spid="11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5">
                                            <p:txEl>
                                              <p:pRg st="1" end="1"/>
                                            </p:txEl>
                                          </p:spTgt>
                                        </p:tgtEl>
                                        <p:attrNameLst>
                                          <p:attrName>style.visibility</p:attrName>
                                        </p:attrNameLst>
                                      </p:cBhvr>
                                      <p:to>
                                        <p:strVal val="visible"/>
                                      </p:to>
                                    </p:set>
                                    <p:animEffect transition="in" filter="fade">
                                      <p:cBhvr>
                                        <p:cTn id="12" dur="1000"/>
                                        <p:tgtEl>
                                          <p:spTgt spid="11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5">
                                            <p:txEl>
                                              <p:pRg st="2" end="2"/>
                                            </p:txEl>
                                          </p:spTgt>
                                        </p:tgtEl>
                                        <p:attrNameLst>
                                          <p:attrName>style.visibility</p:attrName>
                                        </p:attrNameLst>
                                      </p:cBhvr>
                                      <p:to>
                                        <p:strVal val="visible"/>
                                      </p:to>
                                    </p:set>
                                    <p:animEffect transition="in" filter="fade">
                                      <p:cBhvr>
                                        <p:cTn id="17" dur="1000"/>
                                        <p:tgtEl>
                                          <p:spTgt spid="11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5">
                                            <p:txEl>
                                              <p:pRg st="3" end="3"/>
                                            </p:txEl>
                                          </p:spTgt>
                                        </p:tgtEl>
                                        <p:attrNameLst>
                                          <p:attrName>style.visibility</p:attrName>
                                        </p:attrNameLst>
                                      </p:cBhvr>
                                      <p:to>
                                        <p:strVal val="visible"/>
                                      </p:to>
                                    </p:set>
                                    <p:animEffect transition="in" filter="fade">
                                      <p:cBhvr>
                                        <p:cTn id="22" dur="1000"/>
                                        <p:tgtEl>
                                          <p:spTgt spid="11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5">
                                            <p:txEl>
                                              <p:pRg st="4" end="4"/>
                                            </p:txEl>
                                          </p:spTgt>
                                        </p:tgtEl>
                                        <p:attrNameLst>
                                          <p:attrName>style.visibility</p:attrName>
                                        </p:attrNameLst>
                                      </p:cBhvr>
                                      <p:to>
                                        <p:strVal val="visible"/>
                                      </p:to>
                                    </p:set>
                                    <p:animEffect transition="in" filter="fade">
                                      <p:cBhvr>
                                        <p:cTn id="27" dur="1000"/>
                                        <p:tgtEl>
                                          <p:spTgt spid="11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5">
                                            <p:txEl>
                                              <p:pRg st="5" end="5"/>
                                            </p:txEl>
                                          </p:spTgt>
                                        </p:tgtEl>
                                        <p:attrNameLst>
                                          <p:attrName>style.visibility</p:attrName>
                                        </p:attrNameLst>
                                      </p:cBhvr>
                                      <p:to>
                                        <p:strVal val="visible"/>
                                      </p:to>
                                    </p:set>
                                    <p:animEffect transition="in" filter="fade">
                                      <p:cBhvr>
                                        <p:cTn id="32" dur="1000"/>
                                        <p:tgtEl>
                                          <p:spTgt spid="11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45">
                                            <p:txEl>
                                              <p:pRg st="6" end="6"/>
                                            </p:txEl>
                                          </p:spTgt>
                                        </p:tgtEl>
                                        <p:attrNameLst>
                                          <p:attrName>style.visibility</p:attrName>
                                        </p:attrNameLst>
                                      </p:cBhvr>
                                      <p:to>
                                        <p:strVal val="visible"/>
                                      </p:to>
                                    </p:set>
                                    <p:animEffect transition="in" filter="fade">
                                      <p:cBhvr>
                                        <p:cTn id="37" dur="1000"/>
                                        <p:tgtEl>
                                          <p:spTgt spid="11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45">
                                            <p:txEl>
                                              <p:pRg st="7" end="7"/>
                                            </p:txEl>
                                          </p:spTgt>
                                        </p:tgtEl>
                                        <p:attrNameLst>
                                          <p:attrName>style.visibility</p:attrName>
                                        </p:attrNameLst>
                                      </p:cBhvr>
                                      <p:to>
                                        <p:strVal val="visible"/>
                                      </p:to>
                                    </p:set>
                                    <p:animEffect transition="in" filter="fade">
                                      <p:cBhvr>
                                        <p:cTn id="42" dur="1000"/>
                                        <p:tgtEl>
                                          <p:spTgt spid="114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45">
                                            <p:txEl>
                                              <p:pRg st="8" end="8"/>
                                            </p:txEl>
                                          </p:spTgt>
                                        </p:tgtEl>
                                        <p:attrNameLst>
                                          <p:attrName>style.visibility</p:attrName>
                                        </p:attrNameLst>
                                      </p:cBhvr>
                                      <p:to>
                                        <p:strVal val="visible"/>
                                      </p:to>
                                    </p:set>
                                    <p:animEffect transition="in" filter="fade">
                                      <p:cBhvr>
                                        <p:cTn id="47" dur="1000"/>
                                        <p:tgtEl>
                                          <p:spTgt spid="114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45">
                                            <p:txEl>
                                              <p:pRg st="9" end="9"/>
                                            </p:txEl>
                                          </p:spTgt>
                                        </p:tgtEl>
                                        <p:attrNameLst>
                                          <p:attrName>style.visibility</p:attrName>
                                        </p:attrNameLst>
                                      </p:cBhvr>
                                      <p:to>
                                        <p:strVal val="visible"/>
                                      </p:to>
                                    </p:set>
                                    <p:animEffect transition="in" filter="fade">
                                      <p:cBhvr>
                                        <p:cTn id="52" dur="1000"/>
                                        <p:tgtEl>
                                          <p:spTgt spid="114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45">
                                            <p:txEl>
                                              <p:pRg st="10" end="10"/>
                                            </p:txEl>
                                          </p:spTgt>
                                        </p:tgtEl>
                                        <p:attrNameLst>
                                          <p:attrName>style.visibility</p:attrName>
                                        </p:attrNameLst>
                                      </p:cBhvr>
                                      <p:to>
                                        <p:strVal val="visible"/>
                                      </p:to>
                                    </p:set>
                                    <p:animEffect transition="in" filter="fade">
                                      <p:cBhvr>
                                        <p:cTn id="57" dur="1000"/>
                                        <p:tgtEl>
                                          <p:spTgt spid="114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45">
                                            <p:txEl>
                                              <p:pRg st="11" end="11"/>
                                            </p:txEl>
                                          </p:spTgt>
                                        </p:tgtEl>
                                        <p:attrNameLst>
                                          <p:attrName>style.visibility</p:attrName>
                                        </p:attrNameLst>
                                      </p:cBhvr>
                                      <p:to>
                                        <p:strVal val="visible"/>
                                      </p:to>
                                    </p:set>
                                    <p:animEffect transition="in" filter="fade">
                                      <p:cBhvr>
                                        <p:cTn id="62" dur="1000"/>
                                        <p:tgtEl>
                                          <p:spTgt spid="11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47e17b9447_1_232"/>
          <p:cNvSpPr/>
          <p:nvPr/>
        </p:nvSpPr>
        <p:spPr>
          <a:xfrm>
            <a:off x="441125" y="205500"/>
            <a:ext cx="79761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51" name="Google Shape;1151;g247e17b9447_1_232"/>
          <p:cNvSpPr txBox="1">
            <a:spLocks noGrp="1"/>
          </p:cNvSpPr>
          <p:nvPr>
            <p:ph type="title"/>
          </p:nvPr>
        </p:nvSpPr>
        <p:spPr>
          <a:xfrm>
            <a:off x="447950" y="235200"/>
            <a:ext cx="7976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3.1.1 Phân loại lỗi bề mặt</a:t>
            </a:r>
            <a:endParaRPr sz="3000">
              <a:latin typeface="Roboto"/>
              <a:ea typeface="Roboto"/>
              <a:cs typeface="Roboto"/>
              <a:sym typeface="Roboto"/>
            </a:endParaRPr>
          </a:p>
        </p:txBody>
      </p:sp>
      <p:grpSp>
        <p:nvGrpSpPr>
          <p:cNvPr id="1152" name="Google Shape;1152;g247e17b9447_1_232"/>
          <p:cNvGrpSpPr/>
          <p:nvPr/>
        </p:nvGrpSpPr>
        <p:grpSpPr>
          <a:xfrm>
            <a:off x="8285261" y="293919"/>
            <a:ext cx="524681" cy="488069"/>
            <a:chOff x="827350" y="3629733"/>
            <a:chExt cx="1431600" cy="1332067"/>
          </a:xfrm>
        </p:grpSpPr>
        <p:sp>
          <p:nvSpPr>
            <p:cNvPr id="1153" name="Google Shape;1153;g247e17b9447_1_2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54" name="Google Shape;1154;g247e17b9447_1_2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55" name="Google Shape;1155;g247e17b9447_1_2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156" name="Google Shape;1156;g247e17b9447_1_232"/>
          <p:cNvGrpSpPr/>
          <p:nvPr/>
        </p:nvGrpSpPr>
        <p:grpSpPr>
          <a:xfrm>
            <a:off x="7846540" y="293931"/>
            <a:ext cx="326119" cy="303312"/>
            <a:chOff x="827350" y="3629733"/>
            <a:chExt cx="1431600" cy="1332067"/>
          </a:xfrm>
        </p:grpSpPr>
        <p:sp>
          <p:nvSpPr>
            <p:cNvPr id="1157" name="Google Shape;1157;g247e17b9447_1_2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58" name="Google Shape;1158;g247e17b9447_1_2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59" name="Google Shape;1159;g247e17b9447_1_2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160" name="Google Shape;1160;g247e17b9447_1_232"/>
          <p:cNvSpPr txBox="1">
            <a:spLocks noGrp="1"/>
          </p:cNvSpPr>
          <p:nvPr>
            <p:ph type="subTitle" idx="4294967295"/>
          </p:nvPr>
        </p:nvSpPr>
        <p:spPr>
          <a:xfrm>
            <a:off x="563825" y="1195475"/>
            <a:ext cx="70329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2050" b="1">
                <a:latin typeface="Roboto"/>
                <a:ea typeface="Roboto"/>
                <a:cs typeface="Roboto"/>
                <a:sym typeface="Roboto"/>
              </a:rPr>
              <a:t>Dữ liệu lấy mẫu:</a:t>
            </a:r>
            <a:endParaRPr sz="2050" b="1">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2050" b="1">
              <a:latin typeface="Roboto"/>
              <a:ea typeface="Roboto"/>
              <a:cs typeface="Roboto"/>
              <a:sym typeface="Roboto"/>
            </a:endParaRPr>
          </a:p>
          <a:p>
            <a:pPr marL="457200" marR="0" lvl="0" indent="-358775" algn="l" rtl="0">
              <a:lnSpc>
                <a:spcPct val="100000"/>
              </a:lnSpc>
              <a:spcBef>
                <a:spcPts val="0"/>
              </a:spcBef>
              <a:spcAft>
                <a:spcPts val="0"/>
              </a:spcAft>
              <a:buSzPts val="2050"/>
              <a:buFont typeface="Roboto"/>
              <a:buChar char="-"/>
            </a:pPr>
            <a:r>
              <a:rPr lang="en" sz="2250">
                <a:latin typeface="Roboto Light"/>
                <a:ea typeface="Roboto Light"/>
                <a:cs typeface="Roboto Light"/>
                <a:sym typeface="Roboto Light"/>
              </a:rPr>
              <a:t>600 ảnh bị lỗi vết nứt</a:t>
            </a:r>
            <a:endParaRPr sz="2050" b="1">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2050" b="1">
              <a:latin typeface="Roboto"/>
              <a:ea typeface="Roboto"/>
              <a:cs typeface="Roboto"/>
              <a:sym typeface="Roboto"/>
            </a:endParaRPr>
          </a:p>
          <a:p>
            <a:pPr marL="457200" lvl="0" indent="-371475" algn="l" rtl="0">
              <a:spcBef>
                <a:spcPts val="0"/>
              </a:spcBef>
              <a:spcAft>
                <a:spcPts val="0"/>
              </a:spcAft>
              <a:buSzPts val="2250"/>
              <a:buFont typeface="Roboto Light"/>
              <a:buChar char="-"/>
            </a:pPr>
            <a:r>
              <a:rPr lang="en" sz="2250">
                <a:latin typeface="Roboto Light"/>
                <a:ea typeface="Roboto Light"/>
                <a:cs typeface="Roboto Light"/>
                <a:sym typeface="Roboto Light"/>
              </a:rPr>
              <a:t>600 ảnh không có lỗi </a:t>
            </a:r>
            <a:endParaRPr sz="2250">
              <a:latin typeface="Roboto Light"/>
              <a:ea typeface="Roboto Light"/>
              <a:cs typeface="Roboto Light"/>
              <a:sym typeface="Roboto Light"/>
            </a:endParaRPr>
          </a:p>
          <a:p>
            <a:pPr marL="457200" lvl="0" indent="0" algn="l" rtl="0">
              <a:spcBef>
                <a:spcPts val="0"/>
              </a:spcBef>
              <a:spcAft>
                <a:spcPts val="0"/>
              </a:spcAft>
              <a:buNone/>
            </a:pPr>
            <a:endParaRPr sz="2250">
              <a:latin typeface="Roboto Light"/>
              <a:ea typeface="Roboto Light"/>
              <a:cs typeface="Roboto Light"/>
              <a:sym typeface="Roboto Light"/>
            </a:endParaRPr>
          </a:p>
          <a:p>
            <a:pPr marL="457200" lvl="0" indent="-371475" algn="l" rtl="0">
              <a:spcBef>
                <a:spcPts val="0"/>
              </a:spcBef>
              <a:spcAft>
                <a:spcPts val="0"/>
              </a:spcAft>
              <a:buSzPts val="2250"/>
              <a:buFont typeface="Roboto Light"/>
              <a:buChar char="-"/>
            </a:pPr>
            <a:r>
              <a:rPr lang="en" sz="2250">
                <a:latin typeface="Roboto Light"/>
                <a:ea typeface="Roboto Light"/>
                <a:cs typeface="Roboto Light"/>
                <a:sym typeface="Roboto Light"/>
              </a:rPr>
              <a:t>50 ảnh bị lỗi bong tróc</a:t>
            </a:r>
            <a:endParaRPr sz="2250">
              <a:latin typeface="Roboto Light"/>
              <a:ea typeface="Roboto Light"/>
              <a:cs typeface="Roboto Light"/>
              <a:sym typeface="Roboto Light"/>
            </a:endParaRPr>
          </a:p>
          <a:p>
            <a:pPr marL="0" lvl="0" indent="0" algn="l" rtl="0">
              <a:spcBef>
                <a:spcPts val="0"/>
              </a:spcBef>
              <a:spcAft>
                <a:spcPts val="0"/>
              </a:spcAft>
              <a:buNone/>
            </a:pPr>
            <a:endParaRPr sz="2250">
              <a:latin typeface="Roboto Light"/>
              <a:ea typeface="Roboto Light"/>
              <a:cs typeface="Roboto Light"/>
              <a:sym typeface="Roboto Light"/>
            </a:endParaRPr>
          </a:p>
          <a:p>
            <a:pPr marL="0" lvl="0" indent="0" algn="l" rtl="0">
              <a:spcBef>
                <a:spcPts val="0"/>
              </a:spcBef>
              <a:spcAft>
                <a:spcPts val="0"/>
              </a:spcAft>
              <a:buNone/>
            </a:pPr>
            <a:endParaRPr sz="22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2"/>
          <p:cNvSpPr/>
          <p:nvPr/>
        </p:nvSpPr>
        <p:spPr>
          <a:xfrm>
            <a:off x="441125" y="205500"/>
            <a:ext cx="79761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66" name="Google Shape;1166;p42"/>
          <p:cNvSpPr txBox="1">
            <a:spLocks noGrp="1"/>
          </p:cNvSpPr>
          <p:nvPr>
            <p:ph type="title"/>
          </p:nvPr>
        </p:nvSpPr>
        <p:spPr>
          <a:xfrm>
            <a:off x="447950" y="235200"/>
            <a:ext cx="79761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167" name="Google Shape;1167;p42"/>
          <p:cNvGrpSpPr/>
          <p:nvPr/>
        </p:nvGrpSpPr>
        <p:grpSpPr>
          <a:xfrm>
            <a:off x="8285261" y="293918"/>
            <a:ext cx="524682" cy="488069"/>
            <a:chOff x="827350" y="3629733"/>
            <a:chExt cx="1431600" cy="1332067"/>
          </a:xfrm>
        </p:grpSpPr>
        <p:sp>
          <p:nvSpPr>
            <p:cNvPr id="1168" name="Google Shape;1168;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69" name="Google Shape;1169;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70" name="Google Shape;1170;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171" name="Google Shape;1171;p42"/>
          <p:cNvGrpSpPr/>
          <p:nvPr/>
        </p:nvGrpSpPr>
        <p:grpSpPr>
          <a:xfrm>
            <a:off x="7846540" y="293932"/>
            <a:ext cx="326119" cy="303312"/>
            <a:chOff x="827350" y="3629733"/>
            <a:chExt cx="1431600" cy="1332067"/>
          </a:xfrm>
        </p:grpSpPr>
        <p:sp>
          <p:nvSpPr>
            <p:cNvPr id="1172" name="Google Shape;1172;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73" name="Google Shape;1173;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74" name="Google Shape;1174;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175" name="Google Shape;1175;p42"/>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Mô hình kết hợp VGG16: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Ta sử dụng kiến trúc mạng VGG16 (sau khi loại bỏ các top Fully Connected Layer) làm mạng cơ sở trong quá trình học chuyển tiếp</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Sau đó kết hợp kiến trúc mạng cơ sở với các Fully Connected Layers để huấn luyện cho việc phân loại:</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Flatten</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Dense với 1024 units và hàm kích hoạt là “Relu”</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Dropout với tỉ lệ là 0.2</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Dense với </a:t>
            </a:r>
            <a:r>
              <a:rPr lang="en" sz="1550">
                <a:latin typeface="Roboto Light"/>
                <a:ea typeface="Roboto Light"/>
                <a:cs typeface="Roboto Light"/>
                <a:sym typeface="Roboto Light"/>
              </a:rPr>
              <a:t>3</a:t>
            </a:r>
            <a:r>
              <a:rPr lang="en" sz="1550" b="0" i="0" u="none" strike="noStrike" cap="none">
                <a:solidFill>
                  <a:schemeClr val="lt1"/>
                </a:solidFill>
                <a:latin typeface="Roboto Light"/>
                <a:ea typeface="Roboto Light"/>
                <a:cs typeface="Roboto Light"/>
                <a:sym typeface="Roboto Light"/>
              </a:rPr>
              <a:t> unit và hàm kích hoạt là “</a:t>
            </a:r>
            <a:r>
              <a:rPr lang="en" sz="1550">
                <a:latin typeface="Roboto Light"/>
                <a:ea typeface="Roboto Light"/>
                <a:cs typeface="Roboto Light"/>
                <a:sym typeface="Roboto Light"/>
              </a:rPr>
              <a:t>softmax</a:t>
            </a:r>
            <a:r>
              <a:rPr lang="en" sz="1550" b="0" i="0" u="none" strike="noStrike" cap="none">
                <a:solidFill>
                  <a:schemeClr val="lt1"/>
                </a:solidFill>
                <a:latin typeface="Roboto Light"/>
                <a:ea typeface="Roboto Light"/>
                <a:cs typeface="Roboto Light"/>
                <a:sym typeface="Roboto Light"/>
              </a:rPr>
              <a:t>”</a:t>
            </a:r>
            <a:endParaRPr sz="155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chemeClr val="lt1"/>
              </a:buClr>
              <a:buSzPts val="1400"/>
              <a:buFont typeface="Karla"/>
              <a:buNone/>
            </a:pPr>
            <a:r>
              <a:rPr lang="en" sz="1550" b="0" i="0" u="none" strike="noStrike" cap="none">
                <a:solidFill>
                  <a:schemeClr val="lt1"/>
                </a:solidFill>
                <a:latin typeface="Roboto Light"/>
                <a:ea typeface="Roboto Light"/>
                <a:cs typeface="Roboto Light"/>
                <a:sym typeface="Roboto Light"/>
              </a:rPr>
              <a:t>	</a:t>
            </a:r>
            <a:endParaRPr sz="1550" b="0" i="0" u="none" strike="noStrike" cap="none">
              <a:solidFill>
                <a:schemeClr val="lt1"/>
              </a:solidFill>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176" name="Google Shape;1176;p42"/>
          <p:cNvPicPr preferRelativeResize="0"/>
          <p:nvPr/>
        </p:nvPicPr>
        <p:blipFill rotWithShape="1">
          <a:blip r:embed="rId3">
            <a:alphaModFix/>
          </a:blip>
          <a:srcRect/>
          <a:stretch/>
        </p:blipFill>
        <p:spPr>
          <a:xfrm>
            <a:off x="5373650" y="1724973"/>
            <a:ext cx="3642949" cy="1896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animEffect transition="in" filter="fade">
                                      <p:cBhvr>
                                        <p:cTn id="7" dur="1000"/>
                                        <p:tgtEl>
                                          <p:spTgt spid="1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5">
                                            <p:txEl>
                                              <p:pRg st="1" end="1"/>
                                            </p:txEl>
                                          </p:spTgt>
                                        </p:tgtEl>
                                        <p:attrNameLst>
                                          <p:attrName>style.visibility</p:attrName>
                                        </p:attrNameLst>
                                      </p:cBhvr>
                                      <p:to>
                                        <p:strVal val="visible"/>
                                      </p:to>
                                    </p:set>
                                    <p:animEffect transition="in" filter="fade">
                                      <p:cBhvr>
                                        <p:cTn id="12" dur="1000"/>
                                        <p:tgtEl>
                                          <p:spTgt spid="1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5">
                                            <p:txEl>
                                              <p:pRg st="2" end="2"/>
                                            </p:txEl>
                                          </p:spTgt>
                                        </p:tgtEl>
                                        <p:attrNameLst>
                                          <p:attrName>style.visibility</p:attrName>
                                        </p:attrNameLst>
                                      </p:cBhvr>
                                      <p:to>
                                        <p:strVal val="visible"/>
                                      </p:to>
                                    </p:set>
                                    <p:animEffect transition="in" filter="fade">
                                      <p:cBhvr>
                                        <p:cTn id="17" dur="1000"/>
                                        <p:tgtEl>
                                          <p:spTgt spid="1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5">
                                            <p:txEl>
                                              <p:pRg st="3" end="3"/>
                                            </p:txEl>
                                          </p:spTgt>
                                        </p:tgtEl>
                                        <p:attrNameLst>
                                          <p:attrName>style.visibility</p:attrName>
                                        </p:attrNameLst>
                                      </p:cBhvr>
                                      <p:to>
                                        <p:strVal val="visible"/>
                                      </p:to>
                                    </p:set>
                                    <p:animEffect transition="in" filter="fade">
                                      <p:cBhvr>
                                        <p:cTn id="22" dur="1000"/>
                                        <p:tgtEl>
                                          <p:spTgt spid="1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5">
                                            <p:txEl>
                                              <p:pRg st="4" end="4"/>
                                            </p:txEl>
                                          </p:spTgt>
                                        </p:tgtEl>
                                        <p:attrNameLst>
                                          <p:attrName>style.visibility</p:attrName>
                                        </p:attrNameLst>
                                      </p:cBhvr>
                                      <p:to>
                                        <p:strVal val="visible"/>
                                      </p:to>
                                    </p:set>
                                    <p:animEffect transition="in" filter="fade">
                                      <p:cBhvr>
                                        <p:cTn id="27" dur="1000"/>
                                        <p:tgtEl>
                                          <p:spTgt spid="1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5">
                                            <p:txEl>
                                              <p:pRg st="5" end="5"/>
                                            </p:txEl>
                                          </p:spTgt>
                                        </p:tgtEl>
                                        <p:attrNameLst>
                                          <p:attrName>style.visibility</p:attrName>
                                        </p:attrNameLst>
                                      </p:cBhvr>
                                      <p:to>
                                        <p:strVal val="visible"/>
                                      </p:to>
                                    </p:set>
                                    <p:animEffect transition="in" filter="fade">
                                      <p:cBhvr>
                                        <p:cTn id="32" dur="1000"/>
                                        <p:tgtEl>
                                          <p:spTgt spid="11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5">
                                            <p:txEl>
                                              <p:pRg st="6" end="6"/>
                                            </p:txEl>
                                          </p:spTgt>
                                        </p:tgtEl>
                                        <p:attrNameLst>
                                          <p:attrName>style.visibility</p:attrName>
                                        </p:attrNameLst>
                                      </p:cBhvr>
                                      <p:to>
                                        <p:strVal val="visible"/>
                                      </p:to>
                                    </p:set>
                                    <p:animEffect transition="in" filter="fade">
                                      <p:cBhvr>
                                        <p:cTn id="37" dur="1000"/>
                                        <p:tgtEl>
                                          <p:spTgt spid="11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75">
                                            <p:txEl>
                                              <p:pRg st="7" end="7"/>
                                            </p:txEl>
                                          </p:spTgt>
                                        </p:tgtEl>
                                        <p:attrNameLst>
                                          <p:attrName>style.visibility</p:attrName>
                                        </p:attrNameLst>
                                      </p:cBhvr>
                                      <p:to>
                                        <p:strVal val="visible"/>
                                      </p:to>
                                    </p:set>
                                    <p:animEffect transition="in" filter="fade">
                                      <p:cBhvr>
                                        <p:cTn id="42" dur="1000"/>
                                        <p:tgtEl>
                                          <p:spTgt spid="11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75">
                                            <p:txEl>
                                              <p:pRg st="8" end="8"/>
                                            </p:txEl>
                                          </p:spTgt>
                                        </p:tgtEl>
                                        <p:attrNameLst>
                                          <p:attrName>style.visibility</p:attrName>
                                        </p:attrNameLst>
                                      </p:cBhvr>
                                      <p:to>
                                        <p:strVal val="visible"/>
                                      </p:to>
                                    </p:set>
                                    <p:animEffect transition="in" filter="fade">
                                      <p:cBhvr>
                                        <p:cTn id="47" dur="1000"/>
                                        <p:tgtEl>
                                          <p:spTgt spid="11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75">
                                            <p:txEl>
                                              <p:pRg st="9" end="9"/>
                                            </p:txEl>
                                          </p:spTgt>
                                        </p:tgtEl>
                                        <p:attrNameLst>
                                          <p:attrName>style.visibility</p:attrName>
                                        </p:attrNameLst>
                                      </p:cBhvr>
                                      <p:to>
                                        <p:strVal val="visible"/>
                                      </p:to>
                                    </p:set>
                                    <p:animEffect transition="in" filter="fade">
                                      <p:cBhvr>
                                        <p:cTn id="52" dur="1000"/>
                                        <p:tgtEl>
                                          <p:spTgt spid="11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75">
                                            <p:txEl>
                                              <p:pRg st="10" end="10"/>
                                            </p:txEl>
                                          </p:spTgt>
                                        </p:tgtEl>
                                        <p:attrNameLst>
                                          <p:attrName>style.visibility</p:attrName>
                                        </p:attrNameLst>
                                      </p:cBhvr>
                                      <p:to>
                                        <p:strVal val="visible"/>
                                      </p:to>
                                    </p:set>
                                    <p:animEffect transition="in" filter="fade">
                                      <p:cBhvr>
                                        <p:cTn id="57" dur="1000"/>
                                        <p:tgtEl>
                                          <p:spTgt spid="11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75">
                                            <p:txEl>
                                              <p:pRg st="11" end="11"/>
                                            </p:txEl>
                                          </p:spTgt>
                                        </p:tgtEl>
                                        <p:attrNameLst>
                                          <p:attrName>style.visibility</p:attrName>
                                        </p:attrNameLst>
                                      </p:cBhvr>
                                      <p:to>
                                        <p:strVal val="visible"/>
                                      </p:to>
                                    </p:set>
                                    <p:animEffect transition="in" filter="fade">
                                      <p:cBhvr>
                                        <p:cTn id="62" dur="1000"/>
                                        <p:tgtEl>
                                          <p:spTgt spid="117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75">
                                            <p:txEl>
                                              <p:pRg st="12" end="12"/>
                                            </p:txEl>
                                          </p:spTgt>
                                        </p:tgtEl>
                                        <p:attrNameLst>
                                          <p:attrName>style.visibility</p:attrName>
                                        </p:attrNameLst>
                                      </p:cBhvr>
                                      <p:to>
                                        <p:strVal val="visible"/>
                                      </p:to>
                                    </p:set>
                                    <p:animEffect transition="in" filter="fade">
                                      <p:cBhvr>
                                        <p:cTn id="67" dur="1000"/>
                                        <p:tgtEl>
                                          <p:spTgt spid="117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75">
                                            <p:txEl>
                                              <p:pRg st="13" end="13"/>
                                            </p:txEl>
                                          </p:spTgt>
                                        </p:tgtEl>
                                        <p:attrNameLst>
                                          <p:attrName>style.visibility</p:attrName>
                                        </p:attrNameLst>
                                      </p:cBhvr>
                                      <p:to>
                                        <p:strVal val="visible"/>
                                      </p:to>
                                    </p:set>
                                    <p:animEffect transition="in" filter="fade">
                                      <p:cBhvr>
                                        <p:cTn id="72" dur="1000"/>
                                        <p:tgtEl>
                                          <p:spTgt spid="117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75">
                                            <p:txEl>
                                              <p:pRg st="14" end="14"/>
                                            </p:txEl>
                                          </p:spTgt>
                                        </p:tgtEl>
                                        <p:attrNameLst>
                                          <p:attrName>style.visibility</p:attrName>
                                        </p:attrNameLst>
                                      </p:cBhvr>
                                      <p:to>
                                        <p:strVal val="visible"/>
                                      </p:to>
                                    </p:set>
                                    <p:animEffect transition="in" filter="fade">
                                      <p:cBhvr>
                                        <p:cTn id="77" dur="1000"/>
                                        <p:tgtEl>
                                          <p:spTgt spid="117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457200" lvl="0" indent="-406400" algn="ctr" rtl="0">
              <a:lnSpc>
                <a:spcPct val="100000"/>
              </a:lnSpc>
              <a:spcBef>
                <a:spcPts val="0"/>
              </a:spcBef>
              <a:spcAft>
                <a:spcPts val="0"/>
              </a:spcAft>
              <a:buSzPts val="2800"/>
              <a:buFont typeface="Roboto"/>
              <a:buAutoNum type="arabicPeriod"/>
            </a:pPr>
            <a:r>
              <a:rPr lang="en">
                <a:latin typeface="Roboto"/>
                <a:ea typeface="Roboto"/>
                <a:cs typeface="Roboto"/>
                <a:sym typeface="Roboto"/>
              </a:rPr>
              <a:t>Giới thiệu đề tài</a:t>
            </a:r>
            <a:endParaRPr>
              <a:latin typeface="Roboto"/>
              <a:ea typeface="Roboto"/>
              <a:cs typeface="Roboto"/>
              <a:sym typeface="Roboto"/>
            </a:endParaRPr>
          </a:p>
        </p:txBody>
      </p:sp>
      <p:sp>
        <p:nvSpPr>
          <p:cNvPr id="313" name="Google Shape;313;p3"/>
          <p:cNvSpPr txBox="1">
            <a:spLocks noGrp="1"/>
          </p:cNvSpPr>
          <p:nvPr>
            <p:ph type="subTitle" idx="4294967295"/>
          </p:nvPr>
        </p:nvSpPr>
        <p:spPr>
          <a:xfrm>
            <a:off x="2454775" y="1552550"/>
            <a:ext cx="20511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00" b="0" i="0" u="none" strike="noStrike" cap="none">
                <a:solidFill>
                  <a:schemeClr val="lt1"/>
                </a:solidFill>
                <a:latin typeface="Roboto"/>
                <a:ea typeface="Roboto"/>
                <a:cs typeface="Roboto"/>
                <a:sym typeface="Roboto"/>
              </a:rPr>
              <a:t>Giới thiệu đề tài và lý do chọn đề tài</a:t>
            </a:r>
            <a:endParaRPr sz="1600" b="0" i="0" u="none" strike="noStrike" cap="none">
              <a:solidFill>
                <a:schemeClr val="lt1"/>
              </a:solidFill>
              <a:latin typeface="Roboto"/>
              <a:ea typeface="Roboto"/>
              <a:cs typeface="Roboto"/>
              <a:sym typeface="Roboto"/>
            </a:endParaRPr>
          </a:p>
        </p:txBody>
      </p:sp>
      <p:sp>
        <p:nvSpPr>
          <p:cNvPr id="314" name="Google Shape;314;p3"/>
          <p:cNvSpPr txBox="1">
            <a:spLocks noGrp="1"/>
          </p:cNvSpPr>
          <p:nvPr>
            <p:ph type="subTitle" idx="4294967295"/>
          </p:nvPr>
        </p:nvSpPr>
        <p:spPr>
          <a:xfrm>
            <a:off x="2062415" y="2641061"/>
            <a:ext cx="17172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00" b="0" i="0" u="none" strike="noStrike" cap="none">
                <a:solidFill>
                  <a:schemeClr val="lt1"/>
                </a:solidFill>
                <a:latin typeface="Roboto"/>
                <a:ea typeface="Roboto"/>
                <a:cs typeface="Roboto"/>
                <a:sym typeface="Roboto"/>
              </a:rPr>
              <a:t>Giới hạn đề tài</a:t>
            </a:r>
            <a:endParaRPr sz="1600" b="0" i="0" u="none" strike="noStrike" cap="none">
              <a:solidFill>
                <a:schemeClr val="lt1"/>
              </a:solidFill>
              <a:latin typeface="Roboto"/>
              <a:ea typeface="Roboto"/>
              <a:cs typeface="Roboto"/>
              <a:sym typeface="Roboto"/>
            </a:endParaRPr>
          </a:p>
        </p:txBody>
      </p:sp>
      <p:sp>
        <p:nvSpPr>
          <p:cNvPr id="315" name="Google Shape;315;p3"/>
          <p:cNvSpPr txBox="1">
            <a:spLocks noGrp="1"/>
          </p:cNvSpPr>
          <p:nvPr>
            <p:ph type="subTitle" idx="4294967295"/>
          </p:nvPr>
        </p:nvSpPr>
        <p:spPr>
          <a:xfrm>
            <a:off x="2454765" y="3567401"/>
            <a:ext cx="1717200" cy="52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00" b="0" i="0" u="none" strike="noStrike" cap="none">
                <a:solidFill>
                  <a:schemeClr val="lt1"/>
                </a:solidFill>
                <a:latin typeface="Roboto"/>
                <a:ea typeface="Roboto"/>
                <a:cs typeface="Roboto"/>
                <a:sym typeface="Roboto"/>
              </a:rPr>
              <a:t>Các công trình liên quan</a:t>
            </a:r>
            <a:endParaRPr sz="1600" b="0" i="0" u="none" strike="noStrike" cap="none">
              <a:solidFill>
                <a:schemeClr val="lt1"/>
              </a:solidFill>
              <a:latin typeface="Roboto"/>
              <a:ea typeface="Roboto"/>
              <a:cs typeface="Roboto"/>
              <a:sym typeface="Roboto"/>
            </a:endParaRPr>
          </a:p>
        </p:txBody>
      </p:sp>
      <p:sp>
        <p:nvSpPr>
          <p:cNvPr id="316" name="Google Shape;316;p3"/>
          <p:cNvSpPr/>
          <p:nvPr/>
        </p:nvSpPr>
        <p:spPr>
          <a:xfrm>
            <a:off x="1489739" y="1390400"/>
            <a:ext cx="909900" cy="852000"/>
          </a:xfrm>
          <a:prstGeom prst="snip2DiagRect">
            <a:avLst>
              <a:gd name="adj1" fmla="val 0"/>
              <a:gd name="adj2" fmla="val 11074"/>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chemeClr val="lt1"/>
                </a:solidFill>
                <a:latin typeface="Audiowide"/>
                <a:ea typeface="Audiowide"/>
                <a:cs typeface="Audiowide"/>
                <a:sym typeface="Audiowide"/>
              </a:rPr>
              <a:t>1</a:t>
            </a:r>
            <a:endParaRPr sz="1900" b="0" i="0" u="none" strike="noStrike" cap="none">
              <a:solidFill>
                <a:schemeClr val="lt1"/>
              </a:solidFill>
              <a:latin typeface="Arial"/>
              <a:ea typeface="Arial"/>
              <a:cs typeface="Arial"/>
              <a:sym typeface="Arial"/>
            </a:endParaRPr>
          </a:p>
        </p:txBody>
      </p:sp>
      <p:sp>
        <p:nvSpPr>
          <p:cNvPr id="317" name="Google Shape;317;p3"/>
          <p:cNvSpPr/>
          <p:nvPr/>
        </p:nvSpPr>
        <p:spPr>
          <a:xfrm>
            <a:off x="1152525" y="2397819"/>
            <a:ext cx="909900" cy="852000"/>
          </a:xfrm>
          <a:prstGeom prst="snip2DiagRect">
            <a:avLst>
              <a:gd name="adj1" fmla="val 0"/>
              <a:gd name="adj2" fmla="val 11074"/>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chemeClr val="lt1"/>
                </a:solidFill>
                <a:latin typeface="Audiowide"/>
                <a:ea typeface="Audiowide"/>
                <a:cs typeface="Audiowide"/>
                <a:sym typeface="Audiowide"/>
              </a:rPr>
              <a:t>2</a:t>
            </a:r>
            <a:endParaRPr sz="1900" b="0" i="0" u="none" strike="noStrike" cap="none">
              <a:solidFill>
                <a:schemeClr val="lt1"/>
              </a:solidFill>
              <a:latin typeface="Arial"/>
              <a:ea typeface="Arial"/>
              <a:cs typeface="Arial"/>
              <a:sym typeface="Arial"/>
            </a:endParaRPr>
          </a:p>
        </p:txBody>
      </p:sp>
      <p:sp>
        <p:nvSpPr>
          <p:cNvPr id="318" name="Google Shape;318;p3"/>
          <p:cNvSpPr/>
          <p:nvPr/>
        </p:nvSpPr>
        <p:spPr>
          <a:xfrm>
            <a:off x="1489750" y="3405257"/>
            <a:ext cx="909900" cy="852000"/>
          </a:xfrm>
          <a:prstGeom prst="snip2DiagRect">
            <a:avLst>
              <a:gd name="adj1" fmla="val 0"/>
              <a:gd name="adj2" fmla="val 11074"/>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0" i="0" u="none" strike="noStrike" cap="none">
                <a:solidFill>
                  <a:schemeClr val="lt1"/>
                </a:solidFill>
                <a:latin typeface="Audiowide"/>
                <a:ea typeface="Audiowide"/>
                <a:cs typeface="Audiowide"/>
                <a:sym typeface="Audiowide"/>
              </a:rPr>
              <a:t>3</a:t>
            </a:r>
            <a:endParaRPr sz="1900" b="0" i="0" u="none" strike="noStrike" cap="none">
              <a:solidFill>
                <a:schemeClr val="lt1"/>
              </a:solidFill>
              <a:latin typeface="Arial"/>
              <a:ea typeface="Arial"/>
              <a:cs typeface="Arial"/>
              <a:sym typeface="Arial"/>
            </a:endParaRPr>
          </a:p>
        </p:txBody>
      </p:sp>
      <p:grpSp>
        <p:nvGrpSpPr>
          <p:cNvPr id="319" name="Google Shape;319;p3"/>
          <p:cNvGrpSpPr/>
          <p:nvPr/>
        </p:nvGrpSpPr>
        <p:grpSpPr>
          <a:xfrm rot="-5400000">
            <a:off x="8198457" y="-283979"/>
            <a:ext cx="288601" cy="1096693"/>
            <a:chOff x="1006700" y="2603975"/>
            <a:chExt cx="55450" cy="210700"/>
          </a:xfrm>
        </p:grpSpPr>
        <p:sp>
          <p:nvSpPr>
            <p:cNvPr id="320" name="Google Shape;320;p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 name="Google Shape;326;p3"/>
          <p:cNvGrpSpPr/>
          <p:nvPr/>
        </p:nvGrpSpPr>
        <p:grpSpPr>
          <a:xfrm>
            <a:off x="238273" y="4313105"/>
            <a:ext cx="615731" cy="572656"/>
            <a:chOff x="827350" y="3629733"/>
            <a:chExt cx="1431600" cy="1332067"/>
          </a:xfrm>
        </p:grpSpPr>
        <p:sp>
          <p:nvSpPr>
            <p:cNvPr id="327" name="Google Shape;327;p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 name="Google Shape;330;p3"/>
          <p:cNvGrpSpPr/>
          <p:nvPr/>
        </p:nvGrpSpPr>
        <p:grpSpPr>
          <a:xfrm>
            <a:off x="583928" y="3717161"/>
            <a:ext cx="473287" cy="440115"/>
            <a:chOff x="827350" y="3629733"/>
            <a:chExt cx="1431600" cy="1332067"/>
          </a:xfrm>
        </p:grpSpPr>
        <p:sp>
          <p:nvSpPr>
            <p:cNvPr id="331" name="Google Shape;331;p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4" name="Google Shape;334;p3"/>
          <p:cNvPicPr preferRelativeResize="0"/>
          <p:nvPr/>
        </p:nvPicPr>
        <p:blipFill rotWithShape="1">
          <a:blip r:embed="rId3">
            <a:alphaModFix/>
          </a:blip>
          <a:srcRect/>
          <a:stretch/>
        </p:blipFill>
        <p:spPr>
          <a:xfrm>
            <a:off x="4537083" y="1649134"/>
            <a:ext cx="3863989" cy="253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43"/>
          <p:cNvSpPr/>
          <p:nvPr/>
        </p:nvSpPr>
        <p:spPr>
          <a:xfrm>
            <a:off x="713225" y="2055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82" name="Google Shape;1182;p43"/>
          <p:cNvSpPr txBox="1">
            <a:spLocks noGrp="1"/>
          </p:cNvSpPr>
          <p:nvPr>
            <p:ph type="title"/>
          </p:nvPr>
        </p:nvSpPr>
        <p:spPr>
          <a:xfrm>
            <a:off x="718150" y="2352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183" name="Google Shape;1183;p43"/>
          <p:cNvGrpSpPr/>
          <p:nvPr/>
        </p:nvGrpSpPr>
        <p:grpSpPr>
          <a:xfrm>
            <a:off x="8285261" y="293918"/>
            <a:ext cx="524682" cy="488069"/>
            <a:chOff x="827350" y="3629733"/>
            <a:chExt cx="1431600" cy="1332067"/>
          </a:xfrm>
        </p:grpSpPr>
        <p:sp>
          <p:nvSpPr>
            <p:cNvPr id="1184" name="Google Shape;1184;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85" name="Google Shape;1185;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86" name="Google Shape;1186;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187" name="Google Shape;1187;p43"/>
          <p:cNvGrpSpPr/>
          <p:nvPr/>
        </p:nvGrpSpPr>
        <p:grpSpPr>
          <a:xfrm>
            <a:off x="7846540" y="293932"/>
            <a:ext cx="326119" cy="303312"/>
            <a:chOff x="827350" y="3629733"/>
            <a:chExt cx="1431600" cy="1332067"/>
          </a:xfrm>
        </p:grpSpPr>
        <p:sp>
          <p:nvSpPr>
            <p:cNvPr id="1188" name="Google Shape;118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89" name="Google Shape;118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190" name="Google Shape;119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191" name="Google Shape;1191;p43"/>
          <p:cNvSpPr txBox="1">
            <a:spLocks noGrp="1"/>
          </p:cNvSpPr>
          <p:nvPr>
            <p:ph type="subTitle" idx="4294967295"/>
          </p:nvPr>
        </p:nvSpPr>
        <p:spPr>
          <a:xfrm>
            <a:off x="913175" y="1053825"/>
            <a:ext cx="728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Quá trình huấn luyện mô hình kết hợp VGG16:</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Sử dụng thuật toán tối ưu RMSProp với tốc độ học 0.0001 và batch size=32 </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192" name="Google Shape;1192;p43"/>
          <p:cNvPicPr preferRelativeResize="0"/>
          <p:nvPr/>
        </p:nvPicPr>
        <p:blipFill rotWithShape="1">
          <a:blip r:embed="rId3">
            <a:alphaModFix/>
          </a:blip>
          <a:srcRect/>
          <a:stretch/>
        </p:blipFill>
        <p:spPr>
          <a:xfrm>
            <a:off x="1606850" y="1842750"/>
            <a:ext cx="2494000" cy="1991575"/>
          </a:xfrm>
          <a:prstGeom prst="rect">
            <a:avLst/>
          </a:prstGeom>
          <a:noFill/>
          <a:ln>
            <a:noFill/>
          </a:ln>
        </p:spPr>
      </p:pic>
      <p:pic>
        <p:nvPicPr>
          <p:cNvPr id="1193" name="Google Shape;1193;p43"/>
          <p:cNvPicPr preferRelativeResize="0"/>
          <p:nvPr/>
        </p:nvPicPr>
        <p:blipFill rotWithShape="1">
          <a:blip r:embed="rId4">
            <a:alphaModFix/>
          </a:blip>
          <a:srcRect t="2181"/>
          <a:stretch/>
        </p:blipFill>
        <p:spPr>
          <a:xfrm>
            <a:off x="4587200" y="1842750"/>
            <a:ext cx="2494025" cy="2031550"/>
          </a:xfrm>
          <a:prstGeom prst="rect">
            <a:avLst/>
          </a:prstGeom>
          <a:noFill/>
          <a:ln>
            <a:noFill/>
          </a:ln>
        </p:spPr>
      </p:pic>
      <p:sp>
        <p:nvSpPr>
          <p:cNvPr id="1194" name="Google Shape;1194;p43"/>
          <p:cNvSpPr txBox="1">
            <a:spLocks noGrp="1"/>
          </p:cNvSpPr>
          <p:nvPr>
            <p:ph type="subTitle" idx="4294967295"/>
          </p:nvPr>
        </p:nvSpPr>
        <p:spPr>
          <a:xfrm>
            <a:off x="913175" y="4090525"/>
            <a:ext cx="6776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Ta thấy mô hình cho kết quả khá tốt, độ chính xác lên tới 99.3%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4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00" name="Google Shape;1200;p44"/>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201" name="Google Shape;1201;p44"/>
          <p:cNvGrpSpPr/>
          <p:nvPr/>
        </p:nvGrpSpPr>
        <p:grpSpPr>
          <a:xfrm>
            <a:off x="8285261" y="293918"/>
            <a:ext cx="524682" cy="488069"/>
            <a:chOff x="827350" y="3629733"/>
            <a:chExt cx="1431600" cy="1332067"/>
          </a:xfrm>
        </p:grpSpPr>
        <p:sp>
          <p:nvSpPr>
            <p:cNvPr id="1202" name="Google Shape;1202;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03" name="Google Shape;1203;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04" name="Google Shape;1204;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205" name="Google Shape;1205;p44"/>
          <p:cNvGrpSpPr/>
          <p:nvPr/>
        </p:nvGrpSpPr>
        <p:grpSpPr>
          <a:xfrm>
            <a:off x="7846540" y="293932"/>
            <a:ext cx="326119" cy="303312"/>
            <a:chOff x="827350" y="3629733"/>
            <a:chExt cx="1431600" cy="1332067"/>
          </a:xfrm>
        </p:grpSpPr>
        <p:sp>
          <p:nvSpPr>
            <p:cNvPr id="1206" name="Google Shape;1206;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07" name="Google Shape;1207;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08" name="Google Shape;1208;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209" name="Google Shape;1209;p44"/>
          <p:cNvSpPr txBox="1">
            <a:spLocks noGrp="1"/>
          </p:cNvSpPr>
          <p:nvPr>
            <p:ph type="subTitle" idx="4294967295"/>
          </p:nvPr>
        </p:nvSpPr>
        <p:spPr>
          <a:xfrm>
            <a:off x="718150" y="1341100"/>
            <a:ext cx="4700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Mô hình kết hợp InceptionV3: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Ta sử dụng kiến trúc mạng InceptionV3 (sau khi loại bỏ các top Fully Connected Layer) làm mạng cơ sở trong quá trình học chuyển tiếp</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Sau đó kết hợp kiến trúc mạng cơ sở với các Fully Connected Layers để huấn luyện cho việc phân loại:</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Flatten</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Dense với 1024 units và hàm kích hoạt là “Relu”</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Dropout với tỉ lệ là 0.2</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Dense với </a:t>
            </a:r>
            <a:r>
              <a:rPr lang="en" sz="1550">
                <a:latin typeface="Roboto Light"/>
                <a:ea typeface="Roboto Light"/>
                <a:cs typeface="Roboto Light"/>
                <a:sym typeface="Roboto Light"/>
              </a:rPr>
              <a:t>3</a:t>
            </a:r>
            <a:r>
              <a:rPr lang="en" sz="1550" b="0" i="0" u="none" strike="noStrike" cap="none">
                <a:solidFill>
                  <a:schemeClr val="lt1"/>
                </a:solidFill>
                <a:latin typeface="Roboto Light"/>
                <a:ea typeface="Roboto Light"/>
                <a:cs typeface="Roboto Light"/>
                <a:sym typeface="Roboto Light"/>
              </a:rPr>
              <a:t> unit và hàm kích hoạt là “</a:t>
            </a:r>
            <a:r>
              <a:rPr lang="en" sz="1550">
                <a:latin typeface="Roboto Light"/>
                <a:ea typeface="Roboto Light"/>
                <a:cs typeface="Roboto Light"/>
                <a:sym typeface="Roboto Light"/>
              </a:rPr>
              <a:t>softmax</a:t>
            </a:r>
            <a:r>
              <a:rPr lang="en" sz="1550" b="0" i="0" u="none" strike="noStrike" cap="none">
                <a:solidFill>
                  <a:schemeClr val="lt1"/>
                </a:solidFill>
                <a:latin typeface="Roboto Light"/>
                <a:ea typeface="Roboto Light"/>
                <a:cs typeface="Roboto Light"/>
                <a:sym typeface="Roboto Light"/>
              </a:rPr>
              <a:t>”</a:t>
            </a:r>
            <a:endParaRPr sz="155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chemeClr val="lt1"/>
              </a:buClr>
              <a:buSzPts val="1400"/>
              <a:buFont typeface="Karla"/>
              <a:buNone/>
            </a:pPr>
            <a:r>
              <a:rPr lang="en" sz="1550" b="0" i="0" u="none" strike="noStrike" cap="none">
                <a:solidFill>
                  <a:schemeClr val="lt1"/>
                </a:solidFill>
                <a:latin typeface="Roboto Light"/>
                <a:ea typeface="Roboto Light"/>
                <a:cs typeface="Roboto Light"/>
                <a:sym typeface="Roboto Light"/>
              </a:rPr>
              <a:t>	</a:t>
            </a:r>
            <a:endParaRPr sz="1550" b="0" i="0" u="none" strike="noStrike" cap="none">
              <a:solidFill>
                <a:schemeClr val="lt1"/>
              </a:solidFill>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210" name="Google Shape;1210;p44"/>
          <p:cNvPicPr preferRelativeResize="0"/>
          <p:nvPr/>
        </p:nvPicPr>
        <p:blipFill rotWithShape="1">
          <a:blip r:embed="rId3">
            <a:alphaModFix/>
          </a:blip>
          <a:srcRect/>
          <a:stretch/>
        </p:blipFill>
        <p:spPr>
          <a:xfrm>
            <a:off x="5418850" y="1760525"/>
            <a:ext cx="3527050" cy="2075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xEl>
                                              <p:pRg st="0" end="0"/>
                                            </p:txEl>
                                          </p:spTgt>
                                        </p:tgtEl>
                                        <p:attrNameLst>
                                          <p:attrName>style.visibility</p:attrName>
                                        </p:attrNameLst>
                                      </p:cBhvr>
                                      <p:to>
                                        <p:strVal val="visible"/>
                                      </p:to>
                                    </p:set>
                                    <p:animEffect transition="in" filter="fade">
                                      <p:cBhvr>
                                        <p:cTn id="7" dur="1000"/>
                                        <p:tgtEl>
                                          <p:spTgt spid="1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9">
                                            <p:txEl>
                                              <p:pRg st="1" end="1"/>
                                            </p:txEl>
                                          </p:spTgt>
                                        </p:tgtEl>
                                        <p:attrNameLst>
                                          <p:attrName>style.visibility</p:attrName>
                                        </p:attrNameLst>
                                      </p:cBhvr>
                                      <p:to>
                                        <p:strVal val="visible"/>
                                      </p:to>
                                    </p:set>
                                    <p:animEffect transition="in" filter="fade">
                                      <p:cBhvr>
                                        <p:cTn id="12" dur="1000"/>
                                        <p:tgtEl>
                                          <p:spTgt spid="1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9">
                                            <p:txEl>
                                              <p:pRg st="2" end="2"/>
                                            </p:txEl>
                                          </p:spTgt>
                                        </p:tgtEl>
                                        <p:attrNameLst>
                                          <p:attrName>style.visibility</p:attrName>
                                        </p:attrNameLst>
                                      </p:cBhvr>
                                      <p:to>
                                        <p:strVal val="visible"/>
                                      </p:to>
                                    </p:set>
                                    <p:animEffect transition="in" filter="fade">
                                      <p:cBhvr>
                                        <p:cTn id="17" dur="1000"/>
                                        <p:tgtEl>
                                          <p:spTgt spid="1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9">
                                            <p:txEl>
                                              <p:pRg st="3" end="3"/>
                                            </p:txEl>
                                          </p:spTgt>
                                        </p:tgtEl>
                                        <p:attrNameLst>
                                          <p:attrName>style.visibility</p:attrName>
                                        </p:attrNameLst>
                                      </p:cBhvr>
                                      <p:to>
                                        <p:strVal val="visible"/>
                                      </p:to>
                                    </p:set>
                                    <p:animEffect transition="in" filter="fade">
                                      <p:cBhvr>
                                        <p:cTn id="22" dur="1000"/>
                                        <p:tgtEl>
                                          <p:spTgt spid="12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9">
                                            <p:txEl>
                                              <p:pRg st="4" end="4"/>
                                            </p:txEl>
                                          </p:spTgt>
                                        </p:tgtEl>
                                        <p:attrNameLst>
                                          <p:attrName>style.visibility</p:attrName>
                                        </p:attrNameLst>
                                      </p:cBhvr>
                                      <p:to>
                                        <p:strVal val="visible"/>
                                      </p:to>
                                    </p:set>
                                    <p:animEffect transition="in" filter="fade">
                                      <p:cBhvr>
                                        <p:cTn id="27" dur="1000"/>
                                        <p:tgtEl>
                                          <p:spTgt spid="12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09">
                                            <p:txEl>
                                              <p:pRg st="5" end="5"/>
                                            </p:txEl>
                                          </p:spTgt>
                                        </p:tgtEl>
                                        <p:attrNameLst>
                                          <p:attrName>style.visibility</p:attrName>
                                        </p:attrNameLst>
                                      </p:cBhvr>
                                      <p:to>
                                        <p:strVal val="visible"/>
                                      </p:to>
                                    </p:set>
                                    <p:animEffect transition="in" filter="fade">
                                      <p:cBhvr>
                                        <p:cTn id="32" dur="1000"/>
                                        <p:tgtEl>
                                          <p:spTgt spid="12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09">
                                            <p:txEl>
                                              <p:pRg st="6" end="6"/>
                                            </p:txEl>
                                          </p:spTgt>
                                        </p:tgtEl>
                                        <p:attrNameLst>
                                          <p:attrName>style.visibility</p:attrName>
                                        </p:attrNameLst>
                                      </p:cBhvr>
                                      <p:to>
                                        <p:strVal val="visible"/>
                                      </p:to>
                                    </p:set>
                                    <p:animEffect transition="in" filter="fade">
                                      <p:cBhvr>
                                        <p:cTn id="37" dur="1000"/>
                                        <p:tgtEl>
                                          <p:spTgt spid="120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9">
                                            <p:txEl>
                                              <p:pRg st="7" end="7"/>
                                            </p:txEl>
                                          </p:spTgt>
                                        </p:tgtEl>
                                        <p:attrNameLst>
                                          <p:attrName>style.visibility</p:attrName>
                                        </p:attrNameLst>
                                      </p:cBhvr>
                                      <p:to>
                                        <p:strVal val="visible"/>
                                      </p:to>
                                    </p:set>
                                    <p:animEffect transition="in" filter="fade">
                                      <p:cBhvr>
                                        <p:cTn id="42" dur="1000"/>
                                        <p:tgtEl>
                                          <p:spTgt spid="120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09">
                                            <p:txEl>
                                              <p:pRg st="8" end="8"/>
                                            </p:txEl>
                                          </p:spTgt>
                                        </p:tgtEl>
                                        <p:attrNameLst>
                                          <p:attrName>style.visibility</p:attrName>
                                        </p:attrNameLst>
                                      </p:cBhvr>
                                      <p:to>
                                        <p:strVal val="visible"/>
                                      </p:to>
                                    </p:set>
                                    <p:animEffect transition="in" filter="fade">
                                      <p:cBhvr>
                                        <p:cTn id="47" dur="1000"/>
                                        <p:tgtEl>
                                          <p:spTgt spid="120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09">
                                            <p:txEl>
                                              <p:pRg st="9" end="9"/>
                                            </p:txEl>
                                          </p:spTgt>
                                        </p:tgtEl>
                                        <p:attrNameLst>
                                          <p:attrName>style.visibility</p:attrName>
                                        </p:attrNameLst>
                                      </p:cBhvr>
                                      <p:to>
                                        <p:strVal val="visible"/>
                                      </p:to>
                                    </p:set>
                                    <p:animEffect transition="in" filter="fade">
                                      <p:cBhvr>
                                        <p:cTn id="52" dur="1000"/>
                                        <p:tgtEl>
                                          <p:spTgt spid="120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09">
                                            <p:txEl>
                                              <p:pRg st="10" end="10"/>
                                            </p:txEl>
                                          </p:spTgt>
                                        </p:tgtEl>
                                        <p:attrNameLst>
                                          <p:attrName>style.visibility</p:attrName>
                                        </p:attrNameLst>
                                      </p:cBhvr>
                                      <p:to>
                                        <p:strVal val="visible"/>
                                      </p:to>
                                    </p:set>
                                    <p:animEffect transition="in" filter="fade">
                                      <p:cBhvr>
                                        <p:cTn id="57" dur="1000"/>
                                        <p:tgtEl>
                                          <p:spTgt spid="120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09">
                                            <p:txEl>
                                              <p:pRg st="11" end="11"/>
                                            </p:txEl>
                                          </p:spTgt>
                                        </p:tgtEl>
                                        <p:attrNameLst>
                                          <p:attrName>style.visibility</p:attrName>
                                        </p:attrNameLst>
                                      </p:cBhvr>
                                      <p:to>
                                        <p:strVal val="visible"/>
                                      </p:to>
                                    </p:set>
                                    <p:animEffect transition="in" filter="fade">
                                      <p:cBhvr>
                                        <p:cTn id="62" dur="1000"/>
                                        <p:tgtEl>
                                          <p:spTgt spid="120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09">
                                            <p:txEl>
                                              <p:pRg st="12" end="12"/>
                                            </p:txEl>
                                          </p:spTgt>
                                        </p:tgtEl>
                                        <p:attrNameLst>
                                          <p:attrName>style.visibility</p:attrName>
                                        </p:attrNameLst>
                                      </p:cBhvr>
                                      <p:to>
                                        <p:strVal val="visible"/>
                                      </p:to>
                                    </p:set>
                                    <p:animEffect transition="in" filter="fade">
                                      <p:cBhvr>
                                        <p:cTn id="67" dur="1000"/>
                                        <p:tgtEl>
                                          <p:spTgt spid="120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09">
                                            <p:txEl>
                                              <p:pRg st="13" end="13"/>
                                            </p:txEl>
                                          </p:spTgt>
                                        </p:tgtEl>
                                        <p:attrNameLst>
                                          <p:attrName>style.visibility</p:attrName>
                                        </p:attrNameLst>
                                      </p:cBhvr>
                                      <p:to>
                                        <p:strVal val="visible"/>
                                      </p:to>
                                    </p:set>
                                    <p:animEffect transition="in" filter="fade">
                                      <p:cBhvr>
                                        <p:cTn id="72" dur="1000"/>
                                        <p:tgtEl>
                                          <p:spTgt spid="120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09">
                                            <p:txEl>
                                              <p:pRg st="14" end="14"/>
                                            </p:txEl>
                                          </p:spTgt>
                                        </p:tgtEl>
                                        <p:attrNameLst>
                                          <p:attrName>style.visibility</p:attrName>
                                        </p:attrNameLst>
                                      </p:cBhvr>
                                      <p:to>
                                        <p:strVal val="visible"/>
                                      </p:to>
                                    </p:set>
                                    <p:animEffect transition="in" filter="fade">
                                      <p:cBhvr>
                                        <p:cTn id="77" dur="1000"/>
                                        <p:tgtEl>
                                          <p:spTgt spid="120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45"/>
          <p:cNvSpPr/>
          <p:nvPr/>
        </p:nvSpPr>
        <p:spPr>
          <a:xfrm>
            <a:off x="713225" y="2055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16" name="Google Shape;1216;p45"/>
          <p:cNvSpPr txBox="1">
            <a:spLocks noGrp="1"/>
          </p:cNvSpPr>
          <p:nvPr>
            <p:ph type="title"/>
          </p:nvPr>
        </p:nvSpPr>
        <p:spPr>
          <a:xfrm>
            <a:off x="718150" y="2352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217" name="Google Shape;1217;p45"/>
          <p:cNvGrpSpPr/>
          <p:nvPr/>
        </p:nvGrpSpPr>
        <p:grpSpPr>
          <a:xfrm>
            <a:off x="8285261" y="293918"/>
            <a:ext cx="524682" cy="488069"/>
            <a:chOff x="827350" y="3629733"/>
            <a:chExt cx="1431600" cy="1332067"/>
          </a:xfrm>
        </p:grpSpPr>
        <p:sp>
          <p:nvSpPr>
            <p:cNvPr id="1218" name="Google Shape;1218;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19" name="Google Shape;1219;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20" name="Google Shape;1220;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221" name="Google Shape;1221;p45"/>
          <p:cNvGrpSpPr/>
          <p:nvPr/>
        </p:nvGrpSpPr>
        <p:grpSpPr>
          <a:xfrm>
            <a:off x="7846540" y="293932"/>
            <a:ext cx="326119" cy="303312"/>
            <a:chOff x="827350" y="3629733"/>
            <a:chExt cx="1431600" cy="1332067"/>
          </a:xfrm>
        </p:grpSpPr>
        <p:sp>
          <p:nvSpPr>
            <p:cNvPr id="1222" name="Google Shape;1222;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23" name="Google Shape;1223;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24" name="Google Shape;1224;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225" name="Google Shape;1225;p45"/>
          <p:cNvSpPr txBox="1">
            <a:spLocks noGrp="1"/>
          </p:cNvSpPr>
          <p:nvPr>
            <p:ph type="subTitle" idx="4294967295"/>
          </p:nvPr>
        </p:nvSpPr>
        <p:spPr>
          <a:xfrm>
            <a:off x="793200" y="1130013"/>
            <a:ext cx="728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Quá trình huấn luyện mô hình kết hợp InceptionV3:</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Sử dụng thuật toán tối ưu RMSProp với tốc độ học 0.0001 và batch size=10 </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226" name="Google Shape;1226;p45"/>
          <p:cNvSpPr txBox="1">
            <a:spLocks noGrp="1"/>
          </p:cNvSpPr>
          <p:nvPr>
            <p:ph type="subTitle" idx="4294967295"/>
          </p:nvPr>
        </p:nvSpPr>
        <p:spPr>
          <a:xfrm>
            <a:off x="793200" y="4166725"/>
            <a:ext cx="6776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Ta thấy mô hình cho kết quả khá tốt, độ chính xác lên tới 99.5%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227" name="Google Shape;1227;p45"/>
          <p:cNvPicPr preferRelativeResize="0"/>
          <p:nvPr/>
        </p:nvPicPr>
        <p:blipFill rotWithShape="1">
          <a:blip r:embed="rId3">
            <a:alphaModFix/>
          </a:blip>
          <a:srcRect/>
          <a:stretch/>
        </p:blipFill>
        <p:spPr>
          <a:xfrm>
            <a:off x="1628625" y="1925975"/>
            <a:ext cx="2414300" cy="2017500"/>
          </a:xfrm>
          <a:prstGeom prst="rect">
            <a:avLst/>
          </a:prstGeom>
          <a:noFill/>
          <a:ln>
            <a:noFill/>
          </a:ln>
        </p:spPr>
      </p:pic>
      <p:pic>
        <p:nvPicPr>
          <p:cNvPr id="1228" name="Google Shape;1228;p45"/>
          <p:cNvPicPr preferRelativeResize="0"/>
          <p:nvPr/>
        </p:nvPicPr>
        <p:blipFill rotWithShape="1">
          <a:blip r:embed="rId4">
            <a:alphaModFix/>
          </a:blip>
          <a:srcRect/>
          <a:stretch/>
        </p:blipFill>
        <p:spPr>
          <a:xfrm>
            <a:off x="4560100" y="1925975"/>
            <a:ext cx="2463750" cy="201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6"/>
          <p:cNvSpPr/>
          <p:nvPr/>
        </p:nvSpPr>
        <p:spPr>
          <a:xfrm>
            <a:off x="713225" y="129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34" name="Google Shape;1234;p46"/>
          <p:cNvSpPr txBox="1">
            <a:spLocks noGrp="1"/>
          </p:cNvSpPr>
          <p:nvPr>
            <p:ph type="title"/>
          </p:nvPr>
        </p:nvSpPr>
        <p:spPr>
          <a:xfrm>
            <a:off x="718150" y="159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235" name="Google Shape;1235;p46"/>
          <p:cNvGrpSpPr/>
          <p:nvPr/>
        </p:nvGrpSpPr>
        <p:grpSpPr>
          <a:xfrm>
            <a:off x="8285261" y="293918"/>
            <a:ext cx="524682" cy="488069"/>
            <a:chOff x="827350" y="3629733"/>
            <a:chExt cx="1431600" cy="1332067"/>
          </a:xfrm>
        </p:grpSpPr>
        <p:sp>
          <p:nvSpPr>
            <p:cNvPr id="1236" name="Google Shape;1236;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37" name="Google Shape;1237;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38" name="Google Shape;1238;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239" name="Google Shape;1239;p46"/>
          <p:cNvGrpSpPr/>
          <p:nvPr/>
        </p:nvGrpSpPr>
        <p:grpSpPr>
          <a:xfrm>
            <a:off x="7846540" y="293932"/>
            <a:ext cx="326119" cy="303312"/>
            <a:chOff x="827350" y="3629733"/>
            <a:chExt cx="1431600" cy="1332067"/>
          </a:xfrm>
        </p:grpSpPr>
        <p:sp>
          <p:nvSpPr>
            <p:cNvPr id="1240" name="Google Shape;1240;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41" name="Google Shape;1241;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42" name="Google Shape;1242;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243" name="Google Shape;1243;p46"/>
          <p:cNvSpPr txBox="1">
            <a:spLocks noGrp="1"/>
          </p:cNvSpPr>
          <p:nvPr>
            <p:ph type="subTitle" idx="4294967295"/>
          </p:nvPr>
        </p:nvSpPr>
        <p:spPr>
          <a:xfrm>
            <a:off x="718150" y="960100"/>
            <a:ext cx="4700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Mô hình kết hợp Resnet50: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Ta sử dụng kiến trúc mạng Resnet50 (sau khi loại bỏ các top Fully Connected Layer) làm mạng cơ sở trong quá trình học chuyển tiếp</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Sau đó kết hợp kiến trúc mạng cơ sở với các Fully Connected Layers để huấn luyện cho việc phân loại:</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avg-pooling</a:t>
            </a:r>
            <a:endParaRPr sz="1550" b="0" i="0" u="none" strike="noStrike" cap="none">
              <a:solidFill>
                <a:schemeClr val="lt1"/>
              </a:solidFill>
              <a:latin typeface="Roboto Light"/>
              <a:ea typeface="Roboto Light"/>
              <a:cs typeface="Roboto Light"/>
              <a:sym typeface="Roboto Light"/>
            </a:endParaRPr>
          </a:p>
          <a:p>
            <a:pPr marL="914400" marR="0" lvl="1"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1 lớp Dense với </a:t>
            </a:r>
            <a:r>
              <a:rPr lang="en" sz="1550">
                <a:latin typeface="Roboto Light"/>
                <a:ea typeface="Roboto Light"/>
                <a:cs typeface="Roboto Light"/>
                <a:sym typeface="Roboto Light"/>
              </a:rPr>
              <a:t>3</a:t>
            </a:r>
            <a:r>
              <a:rPr lang="en" sz="1550" b="0" i="0" u="none" strike="noStrike" cap="none">
                <a:solidFill>
                  <a:schemeClr val="lt1"/>
                </a:solidFill>
                <a:latin typeface="Roboto Light"/>
                <a:ea typeface="Roboto Light"/>
                <a:cs typeface="Roboto Light"/>
                <a:sym typeface="Roboto Light"/>
              </a:rPr>
              <a:t> units và hàm kích hoạt là “Softmax”</a:t>
            </a:r>
            <a:endParaRPr sz="1550" b="0" i="0" u="none" strike="noStrike" cap="none">
              <a:solidFill>
                <a:schemeClr val="lt1"/>
              </a:solidFill>
              <a:latin typeface="Roboto Light"/>
              <a:ea typeface="Roboto Light"/>
              <a:cs typeface="Roboto Light"/>
              <a:sym typeface="Roboto Light"/>
            </a:endParaRPr>
          </a:p>
          <a:p>
            <a:pPr marL="0" marR="0" lvl="0" indent="0" algn="l" rtl="0">
              <a:lnSpc>
                <a:spcPct val="100000"/>
              </a:lnSpc>
              <a:spcBef>
                <a:spcPts val="0"/>
              </a:spcBef>
              <a:spcAft>
                <a:spcPts val="0"/>
              </a:spcAft>
              <a:buClr>
                <a:schemeClr val="lt1"/>
              </a:buClr>
              <a:buSzPts val="1400"/>
              <a:buFont typeface="Karla"/>
              <a:buNone/>
            </a:pPr>
            <a:r>
              <a:rPr lang="en" sz="1550" b="0" i="0" u="none" strike="noStrike" cap="none">
                <a:solidFill>
                  <a:schemeClr val="lt1"/>
                </a:solidFill>
                <a:latin typeface="Roboto Light"/>
                <a:ea typeface="Roboto Light"/>
                <a:cs typeface="Roboto Light"/>
                <a:sym typeface="Roboto Light"/>
              </a:rPr>
              <a:t>	</a:t>
            </a:r>
            <a:endParaRPr sz="1550" b="0" i="0" u="none" strike="noStrike" cap="none">
              <a:solidFill>
                <a:schemeClr val="lt1"/>
              </a:solidFill>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244" name="Google Shape;1244;p46"/>
          <p:cNvPicPr preferRelativeResize="0"/>
          <p:nvPr/>
        </p:nvPicPr>
        <p:blipFill rotWithShape="1">
          <a:blip r:embed="rId3">
            <a:alphaModFix/>
          </a:blip>
          <a:srcRect/>
          <a:stretch/>
        </p:blipFill>
        <p:spPr>
          <a:xfrm>
            <a:off x="5563200" y="1738900"/>
            <a:ext cx="3420299" cy="23952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3">
                                            <p:txEl>
                                              <p:pRg st="0" end="0"/>
                                            </p:txEl>
                                          </p:spTgt>
                                        </p:tgtEl>
                                        <p:attrNameLst>
                                          <p:attrName>style.visibility</p:attrName>
                                        </p:attrNameLst>
                                      </p:cBhvr>
                                      <p:to>
                                        <p:strVal val="visible"/>
                                      </p:to>
                                    </p:set>
                                    <p:animEffect transition="in" filter="fade">
                                      <p:cBhvr>
                                        <p:cTn id="7" dur="1000"/>
                                        <p:tgtEl>
                                          <p:spTgt spid="1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3">
                                            <p:txEl>
                                              <p:pRg st="1" end="1"/>
                                            </p:txEl>
                                          </p:spTgt>
                                        </p:tgtEl>
                                        <p:attrNameLst>
                                          <p:attrName>style.visibility</p:attrName>
                                        </p:attrNameLst>
                                      </p:cBhvr>
                                      <p:to>
                                        <p:strVal val="visible"/>
                                      </p:to>
                                    </p:set>
                                    <p:animEffect transition="in" filter="fade">
                                      <p:cBhvr>
                                        <p:cTn id="12" dur="1000"/>
                                        <p:tgtEl>
                                          <p:spTgt spid="1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3">
                                            <p:txEl>
                                              <p:pRg st="2" end="2"/>
                                            </p:txEl>
                                          </p:spTgt>
                                        </p:tgtEl>
                                        <p:attrNameLst>
                                          <p:attrName>style.visibility</p:attrName>
                                        </p:attrNameLst>
                                      </p:cBhvr>
                                      <p:to>
                                        <p:strVal val="visible"/>
                                      </p:to>
                                    </p:set>
                                    <p:animEffect transition="in" filter="fade">
                                      <p:cBhvr>
                                        <p:cTn id="17" dur="1000"/>
                                        <p:tgtEl>
                                          <p:spTgt spid="1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3">
                                            <p:txEl>
                                              <p:pRg st="3" end="3"/>
                                            </p:txEl>
                                          </p:spTgt>
                                        </p:tgtEl>
                                        <p:attrNameLst>
                                          <p:attrName>style.visibility</p:attrName>
                                        </p:attrNameLst>
                                      </p:cBhvr>
                                      <p:to>
                                        <p:strVal val="visible"/>
                                      </p:to>
                                    </p:set>
                                    <p:animEffect transition="in" filter="fade">
                                      <p:cBhvr>
                                        <p:cTn id="22" dur="1000"/>
                                        <p:tgtEl>
                                          <p:spTgt spid="1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3">
                                            <p:txEl>
                                              <p:pRg st="4" end="4"/>
                                            </p:txEl>
                                          </p:spTgt>
                                        </p:tgtEl>
                                        <p:attrNameLst>
                                          <p:attrName>style.visibility</p:attrName>
                                        </p:attrNameLst>
                                      </p:cBhvr>
                                      <p:to>
                                        <p:strVal val="visible"/>
                                      </p:to>
                                    </p:set>
                                    <p:animEffect transition="in" filter="fade">
                                      <p:cBhvr>
                                        <p:cTn id="27" dur="1000"/>
                                        <p:tgtEl>
                                          <p:spTgt spid="1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3">
                                            <p:txEl>
                                              <p:pRg st="5" end="5"/>
                                            </p:txEl>
                                          </p:spTgt>
                                        </p:tgtEl>
                                        <p:attrNameLst>
                                          <p:attrName>style.visibility</p:attrName>
                                        </p:attrNameLst>
                                      </p:cBhvr>
                                      <p:to>
                                        <p:strVal val="visible"/>
                                      </p:to>
                                    </p:set>
                                    <p:animEffect transition="in" filter="fade">
                                      <p:cBhvr>
                                        <p:cTn id="32" dur="1000"/>
                                        <p:tgtEl>
                                          <p:spTgt spid="12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3">
                                            <p:txEl>
                                              <p:pRg st="6" end="6"/>
                                            </p:txEl>
                                          </p:spTgt>
                                        </p:tgtEl>
                                        <p:attrNameLst>
                                          <p:attrName>style.visibility</p:attrName>
                                        </p:attrNameLst>
                                      </p:cBhvr>
                                      <p:to>
                                        <p:strVal val="visible"/>
                                      </p:to>
                                    </p:set>
                                    <p:animEffect transition="in" filter="fade">
                                      <p:cBhvr>
                                        <p:cTn id="37" dur="1000"/>
                                        <p:tgtEl>
                                          <p:spTgt spid="12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43">
                                            <p:txEl>
                                              <p:pRg st="7" end="7"/>
                                            </p:txEl>
                                          </p:spTgt>
                                        </p:tgtEl>
                                        <p:attrNameLst>
                                          <p:attrName>style.visibility</p:attrName>
                                        </p:attrNameLst>
                                      </p:cBhvr>
                                      <p:to>
                                        <p:strVal val="visible"/>
                                      </p:to>
                                    </p:set>
                                    <p:animEffect transition="in" filter="fade">
                                      <p:cBhvr>
                                        <p:cTn id="42" dur="1000"/>
                                        <p:tgtEl>
                                          <p:spTgt spid="12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3">
                                            <p:txEl>
                                              <p:pRg st="8" end="8"/>
                                            </p:txEl>
                                          </p:spTgt>
                                        </p:tgtEl>
                                        <p:attrNameLst>
                                          <p:attrName>style.visibility</p:attrName>
                                        </p:attrNameLst>
                                      </p:cBhvr>
                                      <p:to>
                                        <p:strVal val="visible"/>
                                      </p:to>
                                    </p:set>
                                    <p:animEffect transition="in" filter="fade">
                                      <p:cBhvr>
                                        <p:cTn id="47" dur="1000"/>
                                        <p:tgtEl>
                                          <p:spTgt spid="124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43">
                                            <p:txEl>
                                              <p:pRg st="9" end="9"/>
                                            </p:txEl>
                                          </p:spTgt>
                                        </p:tgtEl>
                                        <p:attrNameLst>
                                          <p:attrName>style.visibility</p:attrName>
                                        </p:attrNameLst>
                                      </p:cBhvr>
                                      <p:to>
                                        <p:strVal val="visible"/>
                                      </p:to>
                                    </p:set>
                                    <p:animEffect transition="in" filter="fade">
                                      <p:cBhvr>
                                        <p:cTn id="52" dur="1000"/>
                                        <p:tgtEl>
                                          <p:spTgt spid="124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43">
                                            <p:txEl>
                                              <p:pRg st="10" end="10"/>
                                            </p:txEl>
                                          </p:spTgt>
                                        </p:tgtEl>
                                        <p:attrNameLst>
                                          <p:attrName>style.visibility</p:attrName>
                                        </p:attrNameLst>
                                      </p:cBhvr>
                                      <p:to>
                                        <p:strVal val="visible"/>
                                      </p:to>
                                    </p:set>
                                    <p:animEffect transition="in" filter="fade">
                                      <p:cBhvr>
                                        <p:cTn id="57" dur="1000"/>
                                        <p:tgtEl>
                                          <p:spTgt spid="124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43">
                                            <p:txEl>
                                              <p:pRg st="11" end="11"/>
                                            </p:txEl>
                                          </p:spTgt>
                                        </p:tgtEl>
                                        <p:attrNameLst>
                                          <p:attrName>style.visibility</p:attrName>
                                        </p:attrNameLst>
                                      </p:cBhvr>
                                      <p:to>
                                        <p:strVal val="visible"/>
                                      </p:to>
                                    </p:set>
                                    <p:animEffect transition="in" filter="fade">
                                      <p:cBhvr>
                                        <p:cTn id="62" dur="1000"/>
                                        <p:tgtEl>
                                          <p:spTgt spid="124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43">
                                            <p:txEl>
                                              <p:pRg st="12" end="12"/>
                                            </p:txEl>
                                          </p:spTgt>
                                        </p:tgtEl>
                                        <p:attrNameLst>
                                          <p:attrName>style.visibility</p:attrName>
                                        </p:attrNameLst>
                                      </p:cBhvr>
                                      <p:to>
                                        <p:strVal val="visible"/>
                                      </p:to>
                                    </p:set>
                                    <p:animEffect transition="in" filter="fade">
                                      <p:cBhvr>
                                        <p:cTn id="67" dur="1000"/>
                                        <p:tgtEl>
                                          <p:spTgt spid="124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7"/>
          <p:cNvSpPr/>
          <p:nvPr/>
        </p:nvSpPr>
        <p:spPr>
          <a:xfrm>
            <a:off x="713225" y="2817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0" name="Google Shape;1250;p47"/>
          <p:cNvSpPr txBox="1">
            <a:spLocks noGrp="1"/>
          </p:cNvSpPr>
          <p:nvPr>
            <p:ph type="title"/>
          </p:nvPr>
        </p:nvSpPr>
        <p:spPr>
          <a:xfrm>
            <a:off x="718150" y="3114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251" name="Google Shape;1251;p47"/>
          <p:cNvGrpSpPr/>
          <p:nvPr/>
        </p:nvGrpSpPr>
        <p:grpSpPr>
          <a:xfrm>
            <a:off x="8285261" y="293918"/>
            <a:ext cx="524682" cy="488069"/>
            <a:chOff x="827350" y="3629733"/>
            <a:chExt cx="1431600" cy="1332067"/>
          </a:xfrm>
        </p:grpSpPr>
        <p:sp>
          <p:nvSpPr>
            <p:cNvPr id="1252" name="Google Shape;1252;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3" name="Google Shape;1253;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4" name="Google Shape;1254;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255" name="Google Shape;1255;p47"/>
          <p:cNvGrpSpPr/>
          <p:nvPr/>
        </p:nvGrpSpPr>
        <p:grpSpPr>
          <a:xfrm>
            <a:off x="7846540" y="65332"/>
            <a:ext cx="326119" cy="303312"/>
            <a:chOff x="827350" y="3629733"/>
            <a:chExt cx="1431600" cy="1332067"/>
          </a:xfrm>
        </p:grpSpPr>
        <p:sp>
          <p:nvSpPr>
            <p:cNvPr id="1256" name="Google Shape;1256;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7" name="Google Shape;1257;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58" name="Google Shape;1258;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259" name="Google Shape;1259;p47"/>
          <p:cNvSpPr txBox="1">
            <a:spLocks noGrp="1"/>
          </p:cNvSpPr>
          <p:nvPr>
            <p:ph type="subTitle" idx="4294967295"/>
          </p:nvPr>
        </p:nvSpPr>
        <p:spPr>
          <a:xfrm>
            <a:off x="775425" y="1130025"/>
            <a:ext cx="72861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Quá trình huấn luyện mô hình kết hợp Resnet50:</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Sử dụng thuật toán tối ưu Adam với tốc độ học 0.001 và batch size=64 </a:t>
            </a: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260" name="Google Shape;1260;p47"/>
          <p:cNvSpPr txBox="1">
            <a:spLocks noGrp="1"/>
          </p:cNvSpPr>
          <p:nvPr>
            <p:ph type="subTitle" idx="4294967295"/>
          </p:nvPr>
        </p:nvSpPr>
        <p:spPr>
          <a:xfrm>
            <a:off x="1065250" y="4395325"/>
            <a:ext cx="67767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Ta thấy mô hình cho kết quả khá tốt, độ chính xác lên tới </a:t>
            </a:r>
            <a:r>
              <a:rPr lang="en" sz="1650" b="1">
                <a:latin typeface="Roboto"/>
                <a:ea typeface="Roboto"/>
                <a:cs typeface="Roboto"/>
                <a:sym typeface="Roboto"/>
              </a:rPr>
              <a:t>9</a:t>
            </a:r>
            <a:r>
              <a:rPr lang="en" sz="1650" b="1" i="0" u="none" strike="noStrike" cap="none">
                <a:solidFill>
                  <a:schemeClr val="lt1"/>
                </a:solidFill>
                <a:latin typeface="Roboto"/>
                <a:ea typeface="Roboto"/>
                <a:cs typeface="Roboto"/>
                <a:sym typeface="Roboto"/>
              </a:rPr>
              <a:t>9.8% </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261" name="Google Shape;1261;p47"/>
          <p:cNvPicPr preferRelativeResize="0"/>
          <p:nvPr/>
        </p:nvPicPr>
        <p:blipFill rotWithShape="1">
          <a:blip r:embed="rId3">
            <a:alphaModFix/>
          </a:blip>
          <a:srcRect/>
          <a:stretch/>
        </p:blipFill>
        <p:spPr>
          <a:xfrm>
            <a:off x="2000491" y="2083725"/>
            <a:ext cx="2360259" cy="2159200"/>
          </a:xfrm>
          <a:prstGeom prst="rect">
            <a:avLst/>
          </a:prstGeom>
          <a:noFill/>
          <a:ln>
            <a:noFill/>
          </a:ln>
        </p:spPr>
      </p:pic>
      <p:pic>
        <p:nvPicPr>
          <p:cNvPr id="1262" name="Google Shape;1262;p47"/>
          <p:cNvPicPr preferRelativeResize="0"/>
          <p:nvPr/>
        </p:nvPicPr>
        <p:blipFill rotWithShape="1">
          <a:blip r:embed="rId4">
            <a:alphaModFix/>
          </a:blip>
          <a:srcRect/>
          <a:stretch/>
        </p:blipFill>
        <p:spPr>
          <a:xfrm>
            <a:off x="4873000" y="2083725"/>
            <a:ext cx="2402675" cy="2159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68" name="Google Shape;1268;p4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 Mô hình học máy</a:t>
            </a:r>
            <a:endParaRPr sz="3000">
              <a:latin typeface="Roboto"/>
              <a:ea typeface="Roboto"/>
              <a:cs typeface="Roboto"/>
              <a:sym typeface="Roboto"/>
            </a:endParaRPr>
          </a:p>
        </p:txBody>
      </p:sp>
      <p:grpSp>
        <p:nvGrpSpPr>
          <p:cNvPr id="1269" name="Google Shape;1269;p48"/>
          <p:cNvGrpSpPr/>
          <p:nvPr/>
        </p:nvGrpSpPr>
        <p:grpSpPr>
          <a:xfrm>
            <a:off x="8285261" y="293918"/>
            <a:ext cx="524682" cy="488069"/>
            <a:chOff x="827350" y="3629733"/>
            <a:chExt cx="1431600" cy="1332067"/>
          </a:xfrm>
        </p:grpSpPr>
        <p:sp>
          <p:nvSpPr>
            <p:cNvPr id="1270" name="Google Shape;1270;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71" name="Google Shape;1271;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72" name="Google Shape;1272;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273" name="Google Shape;1273;p48"/>
          <p:cNvGrpSpPr/>
          <p:nvPr/>
        </p:nvGrpSpPr>
        <p:grpSpPr>
          <a:xfrm>
            <a:off x="7846540" y="293932"/>
            <a:ext cx="326119" cy="303312"/>
            <a:chOff x="827350" y="3629733"/>
            <a:chExt cx="1431600" cy="1332067"/>
          </a:xfrm>
        </p:grpSpPr>
        <p:sp>
          <p:nvSpPr>
            <p:cNvPr id="1274" name="Google Shape;1274;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75" name="Google Shape;1275;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276" name="Google Shape;1276;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277" name="Google Shape;1277;p48"/>
          <p:cNvSpPr txBox="1">
            <a:spLocks noGrp="1"/>
          </p:cNvSpPr>
          <p:nvPr>
            <p:ph type="subTitle" idx="4294967295"/>
          </p:nvPr>
        </p:nvSpPr>
        <p:spPr>
          <a:xfrm>
            <a:off x="1077750" y="1373800"/>
            <a:ext cx="67689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1"/>
              </a:buClr>
              <a:buSzPts val="1400"/>
              <a:buFont typeface="Karla"/>
              <a:buNone/>
            </a:pPr>
            <a:r>
              <a:rPr lang="en" sz="1850" b="1" i="0" u="none" strike="noStrike" cap="none">
                <a:solidFill>
                  <a:schemeClr val="lt1"/>
                </a:solidFill>
                <a:latin typeface="Roboto"/>
                <a:ea typeface="Roboto"/>
                <a:cs typeface="Roboto"/>
                <a:sym typeface="Roboto"/>
              </a:rPr>
              <a:t>Nhận xét: </a:t>
            </a:r>
            <a:endParaRPr sz="1850" b="1" i="0" u="none" strike="noStrike" cap="none">
              <a:solidFill>
                <a:schemeClr val="lt1"/>
              </a:solidFill>
              <a:latin typeface="Roboto"/>
              <a:ea typeface="Roboto"/>
              <a:cs typeface="Roboto"/>
              <a:sym typeface="Roboto"/>
            </a:endParaRPr>
          </a:p>
          <a:p>
            <a:pPr marL="0" marR="0" lvl="0" indent="0" algn="l" rtl="0">
              <a:lnSpc>
                <a:spcPct val="115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327025" algn="l" rtl="0">
              <a:lnSpc>
                <a:spcPct val="115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Nhìn chung cả 3 mô hình đều mang lại độ chính xác khá cao, hơn 99%.</a:t>
            </a:r>
            <a:endParaRPr sz="1550" b="0" i="0" u="none" strike="noStrike" cap="none">
              <a:solidFill>
                <a:schemeClr val="lt1"/>
              </a:solidFill>
              <a:latin typeface="Roboto Light"/>
              <a:ea typeface="Roboto Light"/>
              <a:cs typeface="Roboto Light"/>
              <a:sym typeface="Roboto Light"/>
            </a:endParaRPr>
          </a:p>
          <a:p>
            <a:pPr marL="457200" marR="0" lvl="0" indent="-327025" algn="just" rtl="0">
              <a:lnSpc>
                <a:spcPct val="115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Dựa vào biểu đồ quá trình huấn luyện độ chính xác và độ lỗi của các mô hình, ta có thể thấy được mô hình kết hợp Resnet50 cho kết quả tốt hơn v</a:t>
            </a:r>
            <a:r>
              <a:rPr lang="en" sz="1550">
                <a:latin typeface="Roboto Light"/>
                <a:ea typeface="Roboto Light"/>
                <a:cs typeface="Roboto Light"/>
                <a:sym typeface="Roboto Light"/>
              </a:rPr>
              <a:t>à ổn định hơn </a:t>
            </a:r>
            <a:r>
              <a:rPr lang="en" sz="1550" b="0" i="0" u="none" strike="noStrike" cap="none">
                <a:solidFill>
                  <a:schemeClr val="lt1"/>
                </a:solidFill>
                <a:latin typeface="Roboto Light"/>
                <a:ea typeface="Roboto Light"/>
                <a:cs typeface="Roboto Light"/>
                <a:sym typeface="Roboto Light"/>
              </a:rPr>
              <a:t>so với 2 mô hình </a:t>
            </a:r>
            <a:r>
              <a:rPr lang="en" sz="1550">
                <a:latin typeface="Roboto Light"/>
                <a:ea typeface="Roboto Light"/>
                <a:cs typeface="Roboto Light"/>
                <a:sym typeface="Roboto Light"/>
              </a:rPr>
              <a:t>còn lại là</a:t>
            </a:r>
            <a:r>
              <a:rPr lang="en" sz="1550" b="0" i="0" u="none" strike="noStrike" cap="none">
                <a:solidFill>
                  <a:schemeClr val="lt1"/>
                </a:solidFill>
                <a:latin typeface="Roboto Light"/>
                <a:ea typeface="Roboto Light"/>
                <a:cs typeface="Roboto Light"/>
                <a:sym typeface="Roboto Light"/>
              </a:rPr>
              <a:t> VGG16 và InceptionV3</a:t>
            </a:r>
            <a:endParaRPr sz="1550" b="0" i="0" u="none" strike="noStrike" cap="none">
              <a:solidFill>
                <a:schemeClr val="lt1"/>
              </a:solidFill>
              <a:latin typeface="Roboto Light"/>
              <a:ea typeface="Roboto Light"/>
              <a:cs typeface="Roboto Light"/>
              <a:sym typeface="Roboto Light"/>
            </a:endParaRPr>
          </a:p>
          <a:p>
            <a:pPr marL="0" marR="0" lvl="0" indent="0" algn="just" rtl="0">
              <a:lnSpc>
                <a:spcPct val="100000"/>
              </a:lnSpc>
              <a:spcBef>
                <a:spcPts val="0"/>
              </a:spcBef>
              <a:spcAft>
                <a:spcPts val="0"/>
              </a:spcAft>
              <a:buClr>
                <a:schemeClr val="lt1"/>
              </a:buClr>
              <a:buSzPts val="1400"/>
              <a:buFont typeface="Karla"/>
              <a:buNone/>
            </a:pPr>
            <a:r>
              <a:rPr lang="en" sz="1550" b="0" i="0" u="none" strike="noStrike" cap="none">
                <a:solidFill>
                  <a:schemeClr val="lt1"/>
                </a:solidFill>
                <a:latin typeface="Roboto Light"/>
                <a:ea typeface="Roboto Light"/>
                <a:cs typeface="Roboto Light"/>
                <a:sym typeface="Roboto Light"/>
              </a:rPr>
              <a:t>	</a:t>
            </a:r>
            <a:endParaRPr sz="1550" b="0" i="0" u="none" strike="noStrike" cap="none">
              <a:solidFill>
                <a:schemeClr val="lt1"/>
              </a:solidFill>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7">
                                            <p:txEl>
                                              <p:pRg st="0" end="0"/>
                                            </p:txEl>
                                          </p:spTgt>
                                        </p:tgtEl>
                                        <p:attrNameLst>
                                          <p:attrName>style.visibility</p:attrName>
                                        </p:attrNameLst>
                                      </p:cBhvr>
                                      <p:to>
                                        <p:strVal val="visible"/>
                                      </p:to>
                                    </p:set>
                                    <p:animEffect transition="in" filter="fade">
                                      <p:cBhvr>
                                        <p:cTn id="7" dur="1000"/>
                                        <p:tgtEl>
                                          <p:spTgt spid="12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7">
                                            <p:txEl>
                                              <p:pRg st="1" end="1"/>
                                            </p:txEl>
                                          </p:spTgt>
                                        </p:tgtEl>
                                        <p:attrNameLst>
                                          <p:attrName>style.visibility</p:attrName>
                                        </p:attrNameLst>
                                      </p:cBhvr>
                                      <p:to>
                                        <p:strVal val="visible"/>
                                      </p:to>
                                    </p:set>
                                    <p:animEffect transition="in" filter="fade">
                                      <p:cBhvr>
                                        <p:cTn id="12" dur="1000"/>
                                        <p:tgtEl>
                                          <p:spTgt spid="12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7">
                                            <p:txEl>
                                              <p:pRg st="2" end="2"/>
                                            </p:txEl>
                                          </p:spTgt>
                                        </p:tgtEl>
                                        <p:attrNameLst>
                                          <p:attrName>style.visibility</p:attrName>
                                        </p:attrNameLst>
                                      </p:cBhvr>
                                      <p:to>
                                        <p:strVal val="visible"/>
                                      </p:to>
                                    </p:set>
                                    <p:animEffect transition="in" filter="fade">
                                      <p:cBhvr>
                                        <p:cTn id="17" dur="1000"/>
                                        <p:tgtEl>
                                          <p:spTgt spid="12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7">
                                            <p:txEl>
                                              <p:pRg st="3" end="3"/>
                                            </p:txEl>
                                          </p:spTgt>
                                        </p:tgtEl>
                                        <p:attrNameLst>
                                          <p:attrName>style.visibility</p:attrName>
                                        </p:attrNameLst>
                                      </p:cBhvr>
                                      <p:to>
                                        <p:strVal val="visible"/>
                                      </p:to>
                                    </p:set>
                                    <p:animEffect transition="in" filter="fade">
                                      <p:cBhvr>
                                        <p:cTn id="22" dur="1000"/>
                                        <p:tgtEl>
                                          <p:spTgt spid="12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7">
                                            <p:txEl>
                                              <p:pRg st="4" end="4"/>
                                            </p:txEl>
                                          </p:spTgt>
                                        </p:tgtEl>
                                        <p:attrNameLst>
                                          <p:attrName>style.visibility</p:attrName>
                                        </p:attrNameLst>
                                      </p:cBhvr>
                                      <p:to>
                                        <p:strVal val="visible"/>
                                      </p:to>
                                    </p:set>
                                    <p:animEffect transition="in" filter="fade">
                                      <p:cBhvr>
                                        <p:cTn id="27" dur="1000"/>
                                        <p:tgtEl>
                                          <p:spTgt spid="12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77">
                                            <p:txEl>
                                              <p:pRg st="5" end="5"/>
                                            </p:txEl>
                                          </p:spTgt>
                                        </p:tgtEl>
                                        <p:attrNameLst>
                                          <p:attrName>style.visibility</p:attrName>
                                        </p:attrNameLst>
                                      </p:cBhvr>
                                      <p:to>
                                        <p:strVal val="visible"/>
                                      </p:to>
                                    </p:set>
                                    <p:animEffect transition="in" filter="fade">
                                      <p:cBhvr>
                                        <p:cTn id="32" dur="1000"/>
                                        <p:tgtEl>
                                          <p:spTgt spid="12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7">
                                            <p:txEl>
                                              <p:pRg st="6" end="6"/>
                                            </p:txEl>
                                          </p:spTgt>
                                        </p:tgtEl>
                                        <p:attrNameLst>
                                          <p:attrName>style.visibility</p:attrName>
                                        </p:attrNameLst>
                                      </p:cBhvr>
                                      <p:to>
                                        <p:strVal val="visible"/>
                                      </p:to>
                                    </p:set>
                                    <p:animEffect transition="in" filter="fade">
                                      <p:cBhvr>
                                        <p:cTn id="37" dur="1000"/>
                                        <p:tgtEl>
                                          <p:spTgt spid="12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77">
                                            <p:txEl>
                                              <p:pRg st="7" end="7"/>
                                            </p:txEl>
                                          </p:spTgt>
                                        </p:tgtEl>
                                        <p:attrNameLst>
                                          <p:attrName>style.visibility</p:attrName>
                                        </p:attrNameLst>
                                      </p:cBhvr>
                                      <p:to>
                                        <p:strVal val="visible"/>
                                      </p:to>
                                    </p:set>
                                    <p:animEffect transition="in" filter="fade">
                                      <p:cBhvr>
                                        <p:cTn id="42" dur="1000"/>
                                        <p:tgtEl>
                                          <p:spTgt spid="12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77">
                                            <p:txEl>
                                              <p:pRg st="8" end="8"/>
                                            </p:txEl>
                                          </p:spTgt>
                                        </p:tgtEl>
                                        <p:attrNameLst>
                                          <p:attrName>style.visibility</p:attrName>
                                        </p:attrNameLst>
                                      </p:cBhvr>
                                      <p:to>
                                        <p:strVal val="visible"/>
                                      </p:to>
                                    </p:set>
                                    <p:animEffect transition="in" filter="fade">
                                      <p:cBhvr>
                                        <p:cTn id="47" dur="1000"/>
                                        <p:tgtEl>
                                          <p:spTgt spid="12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77">
                                            <p:txEl>
                                              <p:pRg st="9" end="9"/>
                                            </p:txEl>
                                          </p:spTgt>
                                        </p:tgtEl>
                                        <p:attrNameLst>
                                          <p:attrName>style.visibility</p:attrName>
                                        </p:attrNameLst>
                                      </p:cBhvr>
                                      <p:to>
                                        <p:strVal val="visible"/>
                                      </p:to>
                                    </p:set>
                                    <p:animEffect transition="in" filter="fade">
                                      <p:cBhvr>
                                        <p:cTn id="52" dur="1000"/>
                                        <p:tgtEl>
                                          <p:spTgt spid="12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77">
                                            <p:txEl>
                                              <p:pRg st="10" end="10"/>
                                            </p:txEl>
                                          </p:spTgt>
                                        </p:tgtEl>
                                        <p:attrNameLst>
                                          <p:attrName>style.visibility</p:attrName>
                                        </p:attrNameLst>
                                      </p:cBhvr>
                                      <p:to>
                                        <p:strVal val="visible"/>
                                      </p:to>
                                    </p:set>
                                    <p:animEffect transition="in" filter="fade">
                                      <p:cBhvr>
                                        <p:cTn id="57" dur="1000"/>
                                        <p:tgtEl>
                                          <p:spTgt spid="127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247adbefc8d_0_124"/>
          <p:cNvSpPr/>
          <p:nvPr/>
        </p:nvSpPr>
        <p:spPr>
          <a:xfrm>
            <a:off x="790338" y="1243613"/>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g247adbefc8d_0_124"/>
          <p:cNvSpPr txBox="1">
            <a:spLocks noGrp="1"/>
          </p:cNvSpPr>
          <p:nvPr>
            <p:ph type="title"/>
          </p:nvPr>
        </p:nvSpPr>
        <p:spPr>
          <a:xfrm>
            <a:off x="3864325" y="1580675"/>
            <a:ext cx="4786800" cy="180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Phát hiện dữ liệu bất thường và phân đoạn vùng dữ liệu lỗi</a:t>
            </a:r>
            <a:endParaRPr>
              <a:latin typeface="Roboto"/>
              <a:ea typeface="Roboto"/>
              <a:cs typeface="Roboto"/>
              <a:sym typeface="Roboto"/>
            </a:endParaRPr>
          </a:p>
        </p:txBody>
      </p:sp>
      <p:sp>
        <p:nvSpPr>
          <p:cNvPr id="1284" name="Google Shape;1284;g247adbefc8d_0_124"/>
          <p:cNvSpPr txBox="1">
            <a:spLocks noGrp="1"/>
          </p:cNvSpPr>
          <p:nvPr>
            <p:ph type="title" idx="2"/>
          </p:nvPr>
        </p:nvSpPr>
        <p:spPr>
          <a:xfrm>
            <a:off x="946625" y="1853725"/>
            <a:ext cx="25398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3.1.2</a:t>
            </a:r>
            <a:endParaRPr/>
          </a:p>
        </p:txBody>
      </p:sp>
      <p:grpSp>
        <p:nvGrpSpPr>
          <p:cNvPr id="1285" name="Google Shape;1285;g247adbefc8d_0_124"/>
          <p:cNvGrpSpPr/>
          <p:nvPr/>
        </p:nvGrpSpPr>
        <p:grpSpPr>
          <a:xfrm>
            <a:off x="558602" y="508321"/>
            <a:ext cx="781224" cy="726909"/>
            <a:chOff x="827350" y="3629733"/>
            <a:chExt cx="1431600" cy="1332067"/>
          </a:xfrm>
        </p:grpSpPr>
        <p:sp>
          <p:nvSpPr>
            <p:cNvPr id="1286" name="Google Shape;1286;g247adbefc8d_0_1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g247adbefc8d_0_1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g247adbefc8d_0_1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9" name="Google Shape;1289;g247adbefc8d_0_124"/>
          <p:cNvGrpSpPr/>
          <p:nvPr/>
        </p:nvGrpSpPr>
        <p:grpSpPr>
          <a:xfrm>
            <a:off x="1387564" y="321672"/>
            <a:ext cx="356325" cy="331552"/>
            <a:chOff x="827350" y="3629733"/>
            <a:chExt cx="1431600" cy="1332067"/>
          </a:xfrm>
        </p:grpSpPr>
        <p:sp>
          <p:nvSpPr>
            <p:cNvPr id="1290" name="Google Shape;1290;g247adbefc8d_0_1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g247adbefc8d_0_1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g247adbefc8d_0_1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3" name="Google Shape;1293;g247adbefc8d_0_124"/>
          <p:cNvGrpSpPr/>
          <p:nvPr/>
        </p:nvGrpSpPr>
        <p:grpSpPr>
          <a:xfrm>
            <a:off x="7535601" y="3848737"/>
            <a:ext cx="895180" cy="832942"/>
            <a:chOff x="827350" y="3629733"/>
            <a:chExt cx="1431600" cy="1332067"/>
          </a:xfrm>
        </p:grpSpPr>
        <p:sp>
          <p:nvSpPr>
            <p:cNvPr id="1294" name="Google Shape;1294;g247adbefc8d_0_1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g247adbefc8d_0_1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g247adbefc8d_0_1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g247adbefc8d_0_124"/>
          <p:cNvGrpSpPr/>
          <p:nvPr/>
        </p:nvGrpSpPr>
        <p:grpSpPr>
          <a:xfrm>
            <a:off x="7902683" y="2980240"/>
            <a:ext cx="598981" cy="557337"/>
            <a:chOff x="827350" y="3629733"/>
            <a:chExt cx="1431600" cy="1332067"/>
          </a:xfrm>
        </p:grpSpPr>
        <p:sp>
          <p:nvSpPr>
            <p:cNvPr id="1298" name="Google Shape;1298;g247adbefc8d_0_1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g247adbefc8d_0_1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g247adbefc8d_0_1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1" name="Google Shape;1301;g247adbefc8d_0_124"/>
          <p:cNvGrpSpPr/>
          <p:nvPr/>
        </p:nvGrpSpPr>
        <p:grpSpPr>
          <a:xfrm>
            <a:off x="6634531" y="4239132"/>
            <a:ext cx="464268" cy="431989"/>
            <a:chOff x="827350" y="3629733"/>
            <a:chExt cx="1431600" cy="1332067"/>
          </a:xfrm>
        </p:grpSpPr>
        <p:sp>
          <p:nvSpPr>
            <p:cNvPr id="1302" name="Google Shape;1302;g247adbefc8d_0_1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247adbefc8d_0_1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g247adbefc8d_0_1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47adbefc8d_0_164"/>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10" name="Google Shape;1310;g247adbefc8d_0_164"/>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3.1.2 Phát hiện dữ liệu bất thường và phân đoạn vùng dữ liệu lỗi</a:t>
            </a:r>
            <a:endParaRPr sz="3000">
              <a:latin typeface="Roboto"/>
              <a:ea typeface="Roboto"/>
              <a:cs typeface="Roboto"/>
              <a:sym typeface="Roboto"/>
            </a:endParaRPr>
          </a:p>
        </p:txBody>
      </p:sp>
      <p:grpSp>
        <p:nvGrpSpPr>
          <p:cNvPr id="1311" name="Google Shape;1311;g247adbefc8d_0_164"/>
          <p:cNvGrpSpPr/>
          <p:nvPr/>
        </p:nvGrpSpPr>
        <p:grpSpPr>
          <a:xfrm>
            <a:off x="8285261" y="293919"/>
            <a:ext cx="524681" cy="488069"/>
            <a:chOff x="827350" y="3629733"/>
            <a:chExt cx="1431600" cy="1332067"/>
          </a:xfrm>
        </p:grpSpPr>
        <p:sp>
          <p:nvSpPr>
            <p:cNvPr id="1312" name="Google Shape;1312;g247adbefc8d_0_16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13" name="Google Shape;1313;g247adbefc8d_0_16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14" name="Google Shape;1314;g247adbefc8d_0_16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315" name="Google Shape;1315;g247adbefc8d_0_164"/>
          <p:cNvGrpSpPr/>
          <p:nvPr/>
        </p:nvGrpSpPr>
        <p:grpSpPr>
          <a:xfrm>
            <a:off x="7846540" y="293931"/>
            <a:ext cx="326119" cy="303312"/>
            <a:chOff x="827350" y="3629733"/>
            <a:chExt cx="1431600" cy="1332067"/>
          </a:xfrm>
        </p:grpSpPr>
        <p:sp>
          <p:nvSpPr>
            <p:cNvPr id="1316" name="Google Shape;1316;g247adbefc8d_0_16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17" name="Google Shape;1317;g247adbefc8d_0_16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18" name="Google Shape;1318;g247adbefc8d_0_16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319" name="Google Shape;1319;g247adbefc8d_0_164"/>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r>
              <a:rPr lang="en" sz="2250">
                <a:latin typeface="Roboto Light"/>
                <a:ea typeface="Roboto Light"/>
                <a:cs typeface="Roboto Light"/>
                <a:sym typeface="Roboto Light"/>
              </a:rPr>
              <a:t>2 phương pháp:</a:t>
            </a:r>
            <a:endParaRPr sz="22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Clr>
                <a:schemeClr val="lt1"/>
              </a:buClr>
              <a:buSzPts val="1950"/>
              <a:buFont typeface="Roboto Light"/>
              <a:buChar char="-"/>
            </a:pPr>
            <a:r>
              <a:rPr lang="en" sz="1950">
                <a:latin typeface="Roboto Light"/>
                <a:ea typeface="Roboto Light"/>
                <a:cs typeface="Roboto Light"/>
                <a:sym typeface="Roboto Light"/>
              </a:rPr>
              <a:t>Phương pháp học có giám sát</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Phương pháp học bán giám sát</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9">
                                            <p:txEl>
                                              <p:pRg st="0" end="0"/>
                                            </p:txEl>
                                          </p:spTgt>
                                        </p:tgtEl>
                                        <p:attrNameLst>
                                          <p:attrName>style.visibility</p:attrName>
                                        </p:attrNameLst>
                                      </p:cBhvr>
                                      <p:to>
                                        <p:strVal val="visible"/>
                                      </p:to>
                                    </p:set>
                                    <p:animEffect transition="in" filter="fade">
                                      <p:cBhvr>
                                        <p:cTn id="7" dur="1000"/>
                                        <p:tgtEl>
                                          <p:spTgt spid="13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9">
                                            <p:txEl>
                                              <p:pRg st="1" end="1"/>
                                            </p:txEl>
                                          </p:spTgt>
                                        </p:tgtEl>
                                        <p:attrNameLst>
                                          <p:attrName>style.visibility</p:attrName>
                                        </p:attrNameLst>
                                      </p:cBhvr>
                                      <p:to>
                                        <p:strVal val="visible"/>
                                      </p:to>
                                    </p:set>
                                    <p:animEffect transition="in" filter="fade">
                                      <p:cBhvr>
                                        <p:cTn id="12" dur="1000"/>
                                        <p:tgtEl>
                                          <p:spTgt spid="13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9">
                                            <p:txEl>
                                              <p:pRg st="2" end="2"/>
                                            </p:txEl>
                                          </p:spTgt>
                                        </p:tgtEl>
                                        <p:attrNameLst>
                                          <p:attrName>style.visibility</p:attrName>
                                        </p:attrNameLst>
                                      </p:cBhvr>
                                      <p:to>
                                        <p:strVal val="visible"/>
                                      </p:to>
                                    </p:set>
                                    <p:animEffect transition="in" filter="fade">
                                      <p:cBhvr>
                                        <p:cTn id="17" dur="1000"/>
                                        <p:tgtEl>
                                          <p:spTgt spid="13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9">
                                            <p:txEl>
                                              <p:pRg st="3" end="3"/>
                                            </p:txEl>
                                          </p:spTgt>
                                        </p:tgtEl>
                                        <p:attrNameLst>
                                          <p:attrName>style.visibility</p:attrName>
                                        </p:attrNameLst>
                                      </p:cBhvr>
                                      <p:to>
                                        <p:strVal val="visible"/>
                                      </p:to>
                                    </p:set>
                                    <p:animEffect transition="in" filter="fade">
                                      <p:cBhvr>
                                        <p:cTn id="22" dur="1000"/>
                                        <p:tgtEl>
                                          <p:spTgt spid="13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19">
                                            <p:txEl>
                                              <p:pRg st="4" end="4"/>
                                            </p:txEl>
                                          </p:spTgt>
                                        </p:tgtEl>
                                        <p:attrNameLst>
                                          <p:attrName>style.visibility</p:attrName>
                                        </p:attrNameLst>
                                      </p:cBhvr>
                                      <p:to>
                                        <p:strVal val="visible"/>
                                      </p:to>
                                    </p:set>
                                    <p:animEffect transition="in" filter="fade">
                                      <p:cBhvr>
                                        <p:cTn id="27" dur="1000"/>
                                        <p:tgtEl>
                                          <p:spTgt spid="13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9">
                                            <p:txEl>
                                              <p:pRg st="5" end="5"/>
                                            </p:txEl>
                                          </p:spTgt>
                                        </p:tgtEl>
                                        <p:attrNameLst>
                                          <p:attrName>style.visibility</p:attrName>
                                        </p:attrNameLst>
                                      </p:cBhvr>
                                      <p:to>
                                        <p:strVal val="visible"/>
                                      </p:to>
                                    </p:set>
                                    <p:animEffect transition="in" filter="fade">
                                      <p:cBhvr>
                                        <p:cTn id="32" dur="1000"/>
                                        <p:tgtEl>
                                          <p:spTgt spid="13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19">
                                            <p:txEl>
                                              <p:pRg st="6" end="6"/>
                                            </p:txEl>
                                          </p:spTgt>
                                        </p:tgtEl>
                                        <p:attrNameLst>
                                          <p:attrName>style.visibility</p:attrName>
                                        </p:attrNameLst>
                                      </p:cBhvr>
                                      <p:to>
                                        <p:strVal val="visible"/>
                                      </p:to>
                                    </p:set>
                                    <p:animEffect transition="in" filter="fade">
                                      <p:cBhvr>
                                        <p:cTn id="37" dur="1000"/>
                                        <p:tgtEl>
                                          <p:spTgt spid="13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9">
                                            <p:txEl>
                                              <p:pRg st="7" end="7"/>
                                            </p:txEl>
                                          </p:spTgt>
                                        </p:tgtEl>
                                        <p:attrNameLst>
                                          <p:attrName>style.visibility</p:attrName>
                                        </p:attrNameLst>
                                      </p:cBhvr>
                                      <p:to>
                                        <p:strVal val="visible"/>
                                      </p:to>
                                    </p:set>
                                    <p:animEffect transition="in" filter="fade">
                                      <p:cBhvr>
                                        <p:cTn id="42" dur="1000"/>
                                        <p:tgtEl>
                                          <p:spTgt spid="13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9">
                                            <p:txEl>
                                              <p:pRg st="8" end="8"/>
                                            </p:txEl>
                                          </p:spTgt>
                                        </p:tgtEl>
                                        <p:attrNameLst>
                                          <p:attrName>style.visibility</p:attrName>
                                        </p:attrNameLst>
                                      </p:cBhvr>
                                      <p:to>
                                        <p:strVal val="visible"/>
                                      </p:to>
                                    </p:set>
                                    <p:animEffect transition="in" filter="fade">
                                      <p:cBhvr>
                                        <p:cTn id="47" dur="1000"/>
                                        <p:tgtEl>
                                          <p:spTgt spid="131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9">
                                            <p:txEl>
                                              <p:pRg st="9" end="9"/>
                                            </p:txEl>
                                          </p:spTgt>
                                        </p:tgtEl>
                                        <p:attrNameLst>
                                          <p:attrName>style.visibility</p:attrName>
                                        </p:attrNameLst>
                                      </p:cBhvr>
                                      <p:to>
                                        <p:strVal val="visible"/>
                                      </p:to>
                                    </p:set>
                                    <p:animEffect transition="in" filter="fade">
                                      <p:cBhvr>
                                        <p:cTn id="52" dur="1000"/>
                                        <p:tgtEl>
                                          <p:spTgt spid="131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9">
                                            <p:txEl>
                                              <p:pRg st="10" end="10"/>
                                            </p:txEl>
                                          </p:spTgt>
                                        </p:tgtEl>
                                        <p:attrNameLst>
                                          <p:attrName>style.visibility</p:attrName>
                                        </p:attrNameLst>
                                      </p:cBhvr>
                                      <p:to>
                                        <p:strVal val="visible"/>
                                      </p:to>
                                    </p:set>
                                    <p:animEffect transition="in" filter="fade">
                                      <p:cBhvr>
                                        <p:cTn id="57" dur="1000"/>
                                        <p:tgtEl>
                                          <p:spTgt spid="13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g247adbefc8d_0_206"/>
          <p:cNvSpPr/>
          <p:nvPr/>
        </p:nvSpPr>
        <p:spPr>
          <a:xfrm>
            <a:off x="790338" y="1243613"/>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g247adbefc8d_0_206"/>
          <p:cNvSpPr txBox="1">
            <a:spLocks noGrp="1"/>
          </p:cNvSpPr>
          <p:nvPr>
            <p:ph type="title"/>
          </p:nvPr>
        </p:nvSpPr>
        <p:spPr>
          <a:xfrm>
            <a:off x="3773675" y="1440075"/>
            <a:ext cx="4786800" cy="167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Phương pháp học có giám sát</a:t>
            </a:r>
            <a:endParaRPr>
              <a:latin typeface="Roboto"/>
              <a:ea typeface="Roboto"/>
              <a:cs typeface="Roboto"/>
              <a:sym typeface="Roboto"/>
            </a:endParaRPr>
          </a:p>
        </p:txBody>
      </p:sp>
      <p:sp>
        <p:nvSpPr>
          <p:cNvPr id="1326" name="Google Shape;1326;g247adbefc8d_0_206"/>
          <p:cNvSpPr txBox="1">
            <a:spLocks noGrp="1"/>
          </p:cNvSpPr>
          <p:nvPr>
            <p:ph type="title" idx="2"/>
          </p:nvPr>
        </p:nvSpPr>
        <p:spPr>
          <a:xfrm>
            <a:off x="759150" y="1887713"/>
            <a:ext cx="29739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7000"/>
              <a:t>3.1.2.1</a:t>
            </a:r>
            <a:endParaRPr sz="7000"/>
          </a:p>
        </p:txBody>
      </p:sp>
      <p:grpSp>
        <p:nvGrpSpPr>
          <p:cNvPr id="1327" name="Google Shape;1327;g247adbefc8d_0_206"/>
          <p:cNvGrpSpPr/>
          <p:nvPr/>
        </p:nvGrpSpPr>
        <p:grpSpPr>
          <a:xfrm>
            <a:off x="558602" y="508321"/>
            <a:ext cx="781224" cy="726909"/>
            <a:chOff x="827350" y="3629733"/>
            <a:chExt cx="1431600" cy="1332067"/>
          </a:xfrm>
        </p:grpSpPr>
        <p:sp>
          <p:nvSpPr>
            <p:cNvPr id="1328" name="Google Shape;1328;g247adbefc8d_0_20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g247adbefc8d_0_20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g247adbefc8d_0_20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1" name="Google Shape;1331;g247adbefc8d_0_206"/>
          <p:cNvGrpSpPr/>
          <p:nvPr/>
        </p:nvGrpSpPr>
        <p:grpSpPr>
          <a:xfrm>
            <a:off x="1387564" y="321672"/>
            <a:ext cx="356325" cy="331552"/>
            <a:chOff x="827350" y="3629733"/>
            <a:chExt cx="1431600" cy="1332067"/>
          </a:xfrm>
        </p:grpSpPr>
        <p:sp>
          <p:nvSpPr>
            <p:cNvPr id="1332" name="Google Shape;1332;g247adbefc8d_0_20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g247adbefc8d_0_20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g247adbefc8d_0_20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5" name="Google Shape;1335;g247adbefc8d_0_206"/>
          <p:cNvGrpSpPr/>
          <p:nvPr/>
        </p:nvGrpSpPr>
        <p:grpSpPr>
          <a:xfrm>
            <a:off x="7535601" y="3848737"/>
            <a:ext cx="895180" cy="832942"/>
            <a:chOff x="827350" y="3629733"/>
            <a:chExt cx="1431600" cy="1332067"/>
          </a:xfrm>
        </p:grpSpPr>
        <p:sp>
          <p:nvSpPr>
            <p:cNvPr id="1336" name="Google Shape;1336;g247adbefc8d_0_20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g247adbefc8d_0_20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g247adbefc8d_0_20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39" name="Google Shape;1339;g247adbefc8d_0_206"/>
          <p:cNvGrpSpPr/>
          <p:nvPr/>
        </p:nvGrpSpPr>
        <p:grpSpPr>
          <a:xfrm>
            <a:off x="7902683" y="2980240"/>
            <a:ext cx="598981" cy="557337"/>
            <a:chOff x="827350" y="3629733"/>
            <a:chExt cx="1431600" cy="1332067"/>
          </a:xfrm>
        </p:grpSpPr>
        <p:sp>
          <p:nvSpPr>
            <p:cNvPr id="1340" name="Google Shape;1340;g247adbefc8d_0_20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g247adbefc8d_0_20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47adbefc8d_0_20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43" name="Google Shape;1343;g247adbefc8d_0_206"/>
          <p:cNvGrpSpPr/>
          <p:nvPr/>
        </p:nvGrpSpPr>
        <p:grpSpPr>
          <a:xfrm>
            <a:off x="6634531" y="4239132"/>
            <a:ext cx="464268" cy="431989"/>
            <a:chOff x="827350" y="3629733"/>
            <a:chExt cx="1431600" cy="1332067"/>
          </a:xfrm>
        </p:grpSpPr>
        <p:sp>
          <p:nvSpPr>
            <p:cNvPr id="1344" name="Google Shape;1344;g247adbefc8d_0_20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g247adbefc8d_0_20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g247adbefc8d_0_20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g247adbefc8d_0_185"/>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52" name="Google Shape;1352;g247adbefc8d_0_185"/>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3.1.2.1/ Phương pháp học có giám sát</a:t>
            </a:r>
            <a:endParaRPr sz="3000">
              <a:latin typeface="Roboto"/>
              <a:ea typeface="Roboto"/>
              <a:cs typeface="Roboto"/>
              <a:sym typeface="Roboto"/>
            </a:endParaRPr>
          </a:p>
        </p:txBody>
      </p:sp>
      <p:grpSp>
        <p:nvGrpSpPr>
          <p:cNvPr id="1353" name="Google Shape;1353;g247adbefc8d_0_185"/>
          <p:cNvGrpSpPr/>
          <p:nvPr/>
        </p:nvGrpSpPr>
        <p:grpSpPr>
          <a:xfrm>
            <a:off x="8285261" y="293919"/>
            <a:ext cx="524681" cy="488069"/>
            <a:chOff x="827350" y="3629733"/>
            <a:chExt cx="1431600" cy="1332067"/>
          </a:xfrm>
        </p:grpSpPr>
        <p:sp>
          <p:nvSpPr>
            <p:cNvPr id="1354" name="Google Shape;1354;g247adbefc8d_0_1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55" name="Google Shape;1355;g247adbefc8d_0_1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56" name="Google Shape;1356;g247adbefc8d_0_1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357" name="Google Shape;1357;g247adbefc8d_0_185"/>
          <p:cNvGrpSpPr/>
          <p:nvPr/>
        </p:nvGrpSpPr>
        <p:grpSpPr>
          <a:xfrm>
            <a:off x="7846540" y="293931"/>
            <a:ext cx="326119" cy="303312"/>
            <a:chOff x="827350" y="3629733"/>
            <a:chExt cx="1431600" cy="1332067"/>
          </a:xfrm>
        </p:grpSpPr>
        <p:sp>
          <p:nvSpPr>
            <p:cNvPr id="1358" name="Google Shape;1358;g247adbefc8d_0_18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59" name="Google Shape;1359;g247adbefc8d_0_18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60" name="Google Shape;1360;g247adbefc8d_0_18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361" name="Google Shape;1361;g247adbefc8d_0_185"/>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r>
              <a:rPr lang="en" sz="2250">
                <a:latin typeface="Roboto Light"/>
                <a:ea typeface="Roboto Light"/>
                <a:cs typeface="Roboto Light"/>
                <a:sym typeface="Roboto Light"/>
              </a:rPr>
              <a:t>Bài toán:</a:t>
            </a:r>
            <a:endParaRPr sz="2250">
              <a:latin typeface="Roboto Light"/>
              <a:ea typeface="Roboto Light"/>
              <a:cs typeface="Roboto Light"/>
              <a:sym typeface="Roboto Light"/>
            </a:endParaRPr>
          </a:p>
          <a:p>
            <a:pPr marL="457200" marR="0" lvl="0" indent="-371475" algn="l" rtl="0">
              <a:lnSpc>
                <a:spcPct val="100000"/>
              </a:lnSpc>
              <a:spcBef>
                <a:spcPts val="0"/>
              </a:spcBef>
              <a:spcAft>
                <a:spcPts val="0"/>
              </a:spcAft>
              <a:buSzPts val="2250"/>
              <a:buFont typeface="Roboto Light"/>
              <a:buChar char="-"/>
            </a:pPr>
            <a:r>
              <a:rPr lang="en" sz="2250">
                <a:latin typeface="Roboto Light"/>
                <a:ea typeface="Roboto Light"/>
                <a:cs typeface="Roboto Light"/>
                <a:sym typeface="Roboto Light"/>
              </a:rPr>
              <a:t>Phương pháp phát hiện dữ liệu bất thường</a:t>
            </a:r>
            <a:endParaRPr sz="2250">
              <a:latin typeface="Roboto Light"/>
              <a:ea typeface="Roboto Light"/>
              <a:cs typeface="Roboto Light"/>
              <a:sym typeface="Roboto Light"/>
            </a:endParaRPr>
          </a:p>
          <a:p>
            <a:pPr marL="457200" marR="0" lvl="0" indent="-371475" algn="l" rtl="0">
              <a:lnSpc>
                <a:spcPct val="100000"/>
              </a:lnSpc>
              <a:spcBef>
                <a:spcPts val="0"/>
              </a:spcBef>
              <a:spcAft>
                <a:spcPts val="0"/>
              </a:spcAft>
              <a:buSzPts val="2250"/>
              <a:buFont typeface="Roboto Light"/>
              <a:buChar char="-"/>
            </a:pPr>
            <a:r>
              <a:rPr lang="en" sz="2250">
                <a:latin typeface="Roboto Light"/>
                <a:ea typeface="Roboto Light"/>
                <a:cs typeface="Roboto Light"/>
                <a:sym typeface="Roboto Light"/>
              </a:rPr>
              <a:t>Mô hình học máy phân đoạn vùng dữ liệu lỗi</a:t>
            </a:r>
            <a:endParaRPr sz="22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1">
                                            <p:txEl>
                                              <p:pRg st="0" end="0"/>
                                            </p:txEl>
                                          </p:spTgt>
                                        </p:tgtEl>
                                        <p:attrNameLst>
                                          <p:attrName>style.visibility</p:attrName>
                                        </p:attrNameLst>
                                      </p:cBhvr>
                                      <p:to>
                                        <p:strVal val="visible"/>
                                      </p:to>
                                    </p:set>
                                    <p:animEffect transition="in" filter="fade">
                                      <p:cBhvr>
                                        <p:cTn id="7" dur="1000"/>
                                        <p:tgtEl>
                                          <p:spTgt spid="13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1">
                                            <p:txEl>
                                              <p:pRg st="1" end="1"/>
                                            </p:txEl>
                                          </p:spTgt>
                                        </p:tgtEl>
                                        <p:attrNameLst>
                                          <p:attrName>style.visibility</p:attrName>
                                        </p:attrNameLst>
                                      </p:cBhvr>
                                      <p:to>
                                        <p:strVal val="visible"/>
                                      </p:to>
                                    </p:set>
                                    <p:animEffect transition="in" filter="fade">
                                      <p:cBhvr>
                                        <p:cTn id="12" dur="1000"/>
                                        <p:tgtEl>
                                          <p:spTgt spid="13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1">
                                            <p:txEl>
                                              <p:pRg st="2" end="2"/>
                                            </p:txEl>
                                          </p:spTgt>
                                        </p:tgtEl>
                                        <p:attrNameLst>
                                          <p:attrName>style.visibility</p:attrName>
                                        </p:attrNameLst>
                                      </p:cBhvr>
                                      <p:to>
                                        <p:strVal val="visible"/>
                                      </p:to>
                                    </p:set>
                                    <p:animEffect transition="in" filter="fade">
                                      <p:cBhvr>
                                        <p:cTn id="17" dur="1000"/>
                                        <p:tgtEl>
                                          <p:spTgt spid="13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1">
                                            <p:txEl>
                                              <p:pRg st="3" end="3"/>
                                            </p:txEl>
                                          </p:spTgt>
                                        </p:tgtEl>
                                        <p:attrNameLst>
                                          <p:attrName>style.visibility</p:attrName>
                                        </p:attrNameLst>
                                      </p:cBhvr>
                                      <p:to>
                                        <p:strVal val="visible"/>
                                      </p:to>
                                    </p:set>
                                    <p:animEffect transition="in" filter="fade">
                                      <p:cBhvr>
                                        <p:cTn id="22" dur="1000"/>
                                        <p:tgtEl>
                                          <p:spTgt spid="13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61">
                                            <p:txEl>
                                              <p:pRg st="4" end="4"/>
                                            </p:txEl>
                                          </p:spTgt>
                                        </p:tgtEl>
                                        <p:attrNameLst>
                                          <p:attrName>style.visibility</p:attrName>
                                        </p:attrNameLst>
                                      </p:cBhvr>
                                      <p:to>
                                        <p:strVal val="visible"/>
                                      </p:to>
                                    </p:set>
                                    <p:animEffect transition="in" filter="fade">
                                      <p:cBhvr>
                                        <p:cTn id="27" dur="1000"/>
                                        <p:tgtEl>
                                          <p:spTgt spid="13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61">
                                            <p:txEl>
                                              <p:pRg st="5" end="5"/>
                                            </p:txEl>
                                          </p:spTgt>
                                        </p:tgtEl>
                                        <p:attrNameLst>
                                          <p:attrName>style.visibility</p:attrName>
                                        </p:attrNameLst>
                                      </p:cBhvr>
                                      <p:to>
                                        <p:strVal val="visible"/>
                                      </p:to>
                                    </p:set>
                                    <p:animEffect transition="in" filter="fade">
                                      <p:cBhvr>
                                        <p:cTn id="32" dur="1000"/>
                                        <p:tgtEl>
                                          <p:spTgt spid="13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61">
                                            <p:txEl>
                                              <p:pRg st="6" end="6"/>
                                            </p:txEl>
                                          </p:spTgt>
                                        </p:tgtEl>
                                        <p:attrNameLst>
                                          <p:attrName>style.visibility</p:attrName>
                                        </p:attrNameLst>
                                      </p:cBhvr>
                                      <p:to>
                                        <p:strVal val="visible"/>
                                      </p:to>
                                    </p:set>
                                    <p:animEffect transition="in" filter="fade">
                                      <p:cBhvr>
                                        <p:cTn id="37" dur="1000"/>
                                        <p:tgtEl>
                                          <p:spTgt spid="13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61">
                                            <p:txEl>
                                              <p:pRg st="7" end="7"/>
                                            </p:txEl>
                                          </p:spTgt>
                                        </p:tgtEl>
                                        <p:attrNameLst>
                                          <p:attrName>style.visibility</p:attrName>
                                        </p:attrNameLst>
                                      </p:cBhvr>
                                      <p:to>
                                        <p:strVal val="visible"/>
                                      </p:to>
                                    </p:set>
                                    <p:animEffect transition="in" filter="fade">
                                      <p:cBhvr>
                                        <p:cTn id="42" dur="1000"/>
                                        <p:tgtEl>
                                          <p:spTgt spid="13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61">
                                            <p:txEl>
                                              <p:pRg st="8" end="8"/>
                                            </p:txEl>
                                          </p:spTgt>
                                        </p:tgtEl>
                                        <p:attrNameLst>
                                          <p:attrName>style.visibility</p:attrName>
                                        </p:attrNameLst>
                                      </p:cBhvr>
                                      <p:to>
                                        <p:strVal val="visible"/>
                                      </p:to>
                                    </p:set>
                                    <p:animEffect transition="in" filter="fade">
                                      <p:cBhvr>
                                        <p:cTn id="47" dur="1000"/>
                                        <p:tgtEl>
                                          <p:spTgt spid="13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61">
                                            <p:txEl>
                                              <p:pRg st="9" end="9"/>
                                            </p:txEl>
                                          </p:spTgt>
                                        </p:tgtEl>
                                        <p:attrNameLst>
                                          <p:attrName>style.visibility</p:attrName>
                                        </p:attrNameLst>
                                      </p:cBhvr>
                                      <p:to>
                                        <p:strVal val="visible"/>
                                      </p:to>
                                    </p:set>
                                    <p:animEffect transition="in" filter="fade">
                                      <p:cBhvr>
                                        <p:cTn id="52" dur="1000"/>
                                        <p:tgtEl>
                                          <p:spTgt spid="136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4"/>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a:ea typeface="Roboto"/>
                <a:cs typeface="Roboto"/>
                <a:sym typeface="Roboto"/>
              </a:rPr>
              <a:t>Vấn đề phát hiện lỗi bề mặt trong xây dựng</a:t>
            </a:r>
            <a:endParaRPr>
              <a:latin typeface="Roboto"/>
              <a:ea typeface="Roboto"/>
              <a:cs typeface="Roboto"/>
              <a:sym typeface="Roboto"/>
            </a:endParaRPr>
          </a:p>
        </p:txBody>
      </p:sp>
      <p:sp>
        <p:nvSpPr>
          <p:cNvPr id="341" name="Google Shape;341;p4"/>
          <p:cNvSpPr txBox="1">
            <a:spLocks noGrp="1"/>
          </p:cNvSpPr>
          <p:nvPr>
            <p:ph type="subTitle" idx="1"/>
          </p:nvPr>
        </p:nvSpPr>
        <p:spPr>
          <a:xfrm>
            <a:off x="2109048" y="1432554"/>
            <a:ext cx="23154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Vết nứt</a:t>
            </a:r>
            <a:endParaRPr>
              <a:latin typeface="Roboto"/>
              <a:ea typeface="Roboto"/>
              <a:cs typeface="Roboto"/>
              <a:sym typeface="Roboto"/>
            </a:endParaRPr>
          </a:p>
        </p:txBody>
      </p:sp>
      <p:sp>
        <p:nvSpPr>
          <p:cNvPr id="342" name="Google Shape;342;p4"/>
          <p:cNvSpPr txBox="1">
            <a:spLocks noGrp="1"/>
          </p:cNvSpPr>
          <p:nvPr>
            <p:ph type="subTitle" idx="2"/>
          </p:nvPr>
        </p:nvSpPr>
        <p:spPr>
          <a:xfrm>
            <a:off x="2109047" y="1794805"/>
            <a:ext cx="23154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Dấu hiệu về sự xuống cấp của kết cấu</a:t>
            </a:r>
            <a:endParaRPr>
              <a:latin typeface="Roboto"/>
              <a:ea typeface="Roboto"/>
              <a:cs typeface="Roboto"/>
              <a:sym typeface="Roboto"/>
            </a:endParaRPr>
          </a:p>
        </p:txBody>
      </p:sp>
      <p:sp>
        <p:nvSpPr>
          <p:cNvPr id="343" name="Google Shape;343;p4"/>
          <p:cNvSpPr txBox="1">
            <a:spLocks noGrp="1"/>
          </p:cNvSpPr>
          <p:nvPr>
            <p:ph type="subTitle" idx="7"/>
          </p:nvPr>
        </p:nvSpPr>
        <p:spPr>
          <a:xfrm>
            <a:off x="2058725" y="2450906"/>
            <a:ext cx="23262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Kiểm tra</a:t>
            </a:r>
            <a:endParaRPr>
              <a:latin typeface="Roboto"/>
              <a:ea typeface="Roboto"/>
              <a:cs typeface="Roboto"/>
              <a:sym typeface="Roboto"/>
            </a:endParaRPr>
          </a:p>
        </p:txBody>
      </p:sp>
      <p:sp>
        <p:nvSpPr>
          <p:cNvPr id="344" name="Google Shape;344;p4"/>
          <p:cNvSpPr txBox="1">
            <a:spLocks noGrp="1"/>
          </p:cNvSpPr>
          <p:nvPr>
            <p:ph type="subTitle" idx="8"/>
          </p:nvPr>
        </p:nvSpPr>
        <p:spPr>
          <a:xfrm>
            <a:off x="2058728" y="2789311"/>
            <a:ext cx="23262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Quan trọng và được thực hiện thường xuyên</a:t>
            </a:r>
            <a:endParaRPr>
              <a:latin typeface="Roboto"/>
              <a:ea typeface="Roboto"/>
              <a:cs typeface="Roboto"/>
              <a:sym typeface="Roboto"/>
            </a:endParaRPr>
          </a:p>
        </p:txBody>
      </p:sp>
      <p:grpSp>
        <p:nvGrpSpPr>
          <p:cNvPr id="345" name="Google Shape;345;p4"/>
          <p:cNvGrpSpPr/>
          <p:nvPr/>
        </p:nvGrpSpPr>
        <p:grpSpPr>
          <a:xfrm rot="5400000">
            <a:off x="862782" y="4248146"/>
            <a:ext cx="288601" cy="1096693"/>
            <a:chOff x="1006700" y="2603975"/>
            <a:chExt cx="55450" cy="210700"/>
          </a:xfrm>
        </p:grpSpPr>
        <p:sp>
          <p:nvSpPr>
            <p:cNvPr id="346" name="Google Shape;346;p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4"/>
          <p:cNvGrpSpPr/>
          <p:nvPr/>
        </p:nvGrpSpPr>
        <p:grpSpPr>
          <a:xfrm>
            <a:off x="7801545" y="157859"/>
            <a:ext cx="820307" cy="763275"/>
            <a:chOff x="827350" y="3629733"/>
            <a:chExt cx="1431600" cy="1332067"/>
          </a:xfrm>
        </p:grpSpPr>
        <p:sp>
          <p:nvSpPr>
            <p:cNvPr id="353" name="Google Shape;353;p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 name="Google Shape;356;p4"/>
          <p:cNvGrpSpPr/>
          <p:nvPr/>
        </p:nvGrpSpPr>
        <p:grpSpPr>
          <a:xfrm>
            <a:off x="8539484" y="870788"/>
            <a:ext cx="520673" cy="484473"/>
            <a:chOff x="827350" y="3629733"/>
            <a:chExt cx="1431600" cy="1332067"/>
          </a:xfrm>
        </p:grpSpPr>
        <p:sp>
          <p:nvSpPr>
            <p:cNvPr id="357" name="Google Shape;357;p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0" name="Google Shape;360;p4"/>
          <p:cNvPicPr preferRelativeResize="0"/>
          <p:nvPr/>
        </p:nvPicPr>
        <p:blipFill rotWithShape="1">
          <a:blip r:embed="rId3">
            <a:alphaModFix/>
          </a:blip>
          <a:srcRect/>
          <a:stretch/>
        </p:blipFill>
        <p:spPr>
          <a:xfrm>
            <a:off x="4572000" y="1842050"/>
            <a:ext cx="3790225" cy="2183675"/>
          </a:xfrm>
          <a:prstGeom prst="rect">
            <a:avLst/>
          </a:prstGeom>
          <a:noFill/>
          <a:ln>
            <a:noFill/>
          </a:ln>
        </p:spPr>
      </p:pic>
      <p:grpSp>
        <p:nvGrpSpPr>
          <p:cNvPr id="361" name="Google Shape;361;p4"/>
          <p:cNvGrpSpPr/>
          <p:nvPr/>
        </p:nvGrpSpPr>
        <p:grpSpPr>
          <a:xfrm>
            <a:off x="1094570" y="1665729"/>
            <a:ext cx="689410" cy="289172"/>
            <a:chOff x="4411970" y="2726085"/>
            <a:chExt cx="643107" cy="193659"/>
          </a:xfrm>
        </p:grpSpPr>
        <p:sp>
          <p:nvSpPr>
            <p:cNvPr id="362" name="Google Shape;362;p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 name="Google Shape;365;p4"/>
          <p:cNvGrpSpPr/>
          <p:nvPr/>
        </p:nvGrpSpPr>
        <p:grpSpPr>
          <a:xfrm>
            <a:off x="1094695" y="2713054"/>
            <a:ext cx="689410" cy="289172"/>
            <a:chOff x="4411970" y="2726085"/>
            <a:chExt cx="643107" cy="193659"/>
          </a:xfrm>
        </p:grpSpPr>
        <p:sp>
          <p:nvSpPr>
            <p:cNvPr id="366" name="Google Shape;366;p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 name="Google Shape;369;p4"/>
          <p:cNvSpPr txBox="1">
            <a:spLocks noGrp="1"/>
          </p:cNvSpPr>
          <p:nvPr>
            <p:ph type="subTitle" idx="7"/>
          </p:nvPr>
        </p:nvSpPr>
        <p:spPr>
          <a:xfrm>
            <a:off x="2058725" y="3539156"/>
            <a:ext cx="23262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Cách thức</a:t>
            </a:r>
            <a:endParaRPr>
              <a:latin typeface="Roboto"/>
              <a:ea typeface="Roboto"/>
              <a:cs typeface="Roboto"/>
              <a:sym typeface="Roboto"/>
            </a:endParaRPr>
          </a:p>
        </p:txBody>
      </p:sp>
      <p:sp>
        <p:nvSpPr>
          <p:cNvPr id="370" name="Google Shape;370;p4"/>
          <p:cNvSpPr txBox="1">
            <a:spLocks noGrp="1"/>
          </p:cNvSpPr>
          <p:nvPr>
            <p:ph type="subTitle" idx="8"/>
          </p:nvPr>
        </p:nvSpPr>
        <p:spPr>
          <a:xfrm>
            <a:off x="2058728" y="3877561"/>
            <a:ext cx="23262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Thường được kiểm tra thủ công</a:t>
            </a:r>
            <a:endParaRPr>
              <a:latin typeface="Roboto"/>
              <a:ea typeface="Roboto"/>
              <a:cs typeface="Roboto"/>
              <a:sym typeface="Roboto"/>
            </a:endParaRPr>
          </a:p>
        </p:txBody>
      </p:sp>
      <p:grpSp>
        <p:nvGrpSpPr>
          <p:cNvPr id="371" name="Google Shape;371;p4"/>
          <p:cNvGrpSpPr/>
          <p:nvPr/>
        </p:nvGrpSpPr>
        <p:grpSpPr>
          <a:xfrm>
            <a:off x="1094695" y="3801304"/>
            <a:ext cx="689410" cy="289172"/>
            <a:chOff x="4411970" y="2726085"/>
            <a:chExt cx="643107" cy="193659"/>
          </a:xfrm>
        </p:grpSpPr>
        <p:sp>
          <p:nvSpPr>
            <p:cNvPr id="372" name="Google Shape;372;p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p:cTn id="10" dur="1000"/>
                                        <p:tgtEl>
                                          <p:spTgt spid="342"/>
                                        </p:tgtEl>
                                      </p:cBhvr>
                                    </p:animEffect>
                                  </p:childTnLst>
                                </p:cTn>
                              </p:par>
                              <p:par>
                                <p:cTn id="11" presetID="10" presetClass="entr" presetSubtype="0" fill="hold" nodeType="withEffect">
                                  <p:stCondLst>
                                    <p:cond delay="0"/>
                                  </p:stCondLst>
                                  <p:childTnLst>
                                    <p:set>
                                      <p:cBhvr>
                                        <p:cTn id="12" dur="1" fill="hold">
                                          <p:stCondLst>
                                            <p:cond delay="0"/>
                                          </p:stCondLst>
                                        </p:cTn>
                                        <p:tgtEl>
                                          <p:spTgt spid="361"/>
                                        </p:tgtEl>
                                        <p:attrNameLst>
                                          <p:attrName>style.visibility</p:attrName>
                                        </p:attrNameLst>
                                      </p:cBhvr>
                                      <p:to>
                                        <p:strVal val="visible"/>
                                      </p:to>
                                    </p:set>
                                    <p:animEffect transition="in" filter="fade">
                                      <p:cBhvr>
                                        <p:cTn id="13" dur="1000"/>
                                        <p:tgtEl>
                                          <p:spTgt spid="3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3"/>
                                        </p:tgtEl>
                                        <p:attrNameLst>
                                          <p:attrName>style.visibility</p:attrName>
                                        </p:attrNameLst>
                                      </p:cBhvr>
                                      <p:to>
                                        <p:strVal val="visible"/>
                                      </p:to>
                                    </p:set>
                                    <p:animEffect transition="in" filter="fade">
                                      <p:cBhvr>
                                        <p:cTn id="18" dur="1000"/>
                                        <p:tgtEl>
                                          <p:spTgt spid="343"/>
                                        </p:tgtEl>
                                      </p:cBhvr>
                                    </p:animEffect>
                                  </p:childTnLst>
                                </p:cTn>
                              </p:par>
                              <p:par>
                                <p:cTn id="19" presetID="10" presetClass="entr" presetSubtype="0" fill="hold" nodeType="withEffect">
                                  <p:stCondLst>
                                    <p:cond delay="0"/>
                                  </p:stCondLst>
                                  <p:childTnLst>
                                    <p:set>
                                      <p:cBhvr>
                                        <p:cTn id="20" dur="1" fill="hold">
                                          <p:stCondLst>
                                            <p:cond delay="0"/>
                                          </p:stCondLst>
                                        </p:cTn>
                                        <p:tgtEl>
                                          <p:spTgt spid="344"/>
                                        </p:tgtEl>
                                        <p:attrNameLst>
                                          <p:attrName>style.visibility</p:attrName>
                                        </p:attrNameLst>
                                      </p:cBhvr>
                                      <p:to>
                                        <p:strVal val="visible"/>
                                      </p:to>
                                    </p:set>
                                    <p:animEffect transition="in" filter="fade">
                                      <p:cBhvr>
                                        <p:cTn id="21" dur="1000"/>
                                        <p:tgtEl>
                                          <p:spTgt spid="344"/>
                                        </p:tgtEl>
                                      </p:cBhvr>
                                    </p:animEffect>
                                  </p:childTnLst>
                                </p:cTn>
                              </p:par>
                              <p:par>
                                <p:cTn id="22" presetID="10" presetClass="entr" presetSubtype="0" fill="hold" nodeType="withEffect">
                                  <p:stCondLst>
                                    <p:cond delay="0"/>
                                  </p:stCondLst>
                                  <p:childTnLst>
                                    <p:set>
                                      <p:cBhvr>
                                        <p:cTn id="23" dur="1" fill="hold">
                                          <p:stCondLst>
                                            <p:cond delay="0"/>
                                          </p:stCondLst>
                                        </p:cTn>
                                        <p:tgtEl>
                                          <p:spTgt spid="365"/>
                                        </p:tgtEl>
                                        <p:attrNameLst>
                                          <p:attrName>style.visibility</p:attrName>
                                        </p:attrNameLst>
                                      </p:cBhvr>
                                      <p:to>
                                        <p:strVal val="visible"/>
                                      </p:to>
                                    </p:set>
                                    <p:animEffect transition="in" filter="fade">
                                      <p:cBhvr>
                                        <p:cTn id="24" dur="1000"/>
                                        <p:tgtEl>
                                          <p:spTgt spid="3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69"/>
                                        </p:tgtEl>
                                        <p:attrNameLst>
                                          <p:attrName>style.visibility</p:attrName>
                                        </p:attrNameLst>
                                      </p:cBhvr>
                                      <p:to>
                                        <p:strVal val="visible"/>
                                      </p:to>
                                    </p:set>
                                    <p:animEffect transition="in" filter="fade">
                                      <p:cBhvr>
                                        <p:cTn id="29" dur="1000"/>
                                        <p:tgtEl>
                                          <p:spTgt spid="369"/>
                                        </p:tgtEl>
                                      </p:cBhvr>
                                    </p:animEffect>
                                  </p:childTnLst>
                                </p:cTn>
                              </p:par>
                              <p:par>
                                <p:cTn id="30" presetID="10" presetClass="entr" presetSubtype="0" fill="hold" nodeType="withEffect">
                                  <p:stCondLst>
                                    <p:cond delay="0"/>
                                  </p:stCondLst>
                                  <p:childTnLst>
                                    <p:set>
                                      <p:cBhvr>
                                        <p:cTn id="31" dur="1" fill="hold">
                                          <p:stCondLst>
                                            <p:cond delay="0"/>
                                          </p:stCondLst>
                                        </p:cTn>
                                        <p:tgtEl>
                                          <p:spTgt spid="370"/>
                                        </p:tgtEl>
                                        <p:attrNameLst>
                                          <p:attrName>style.visibility</p:attrName>
                                        </p:attrNameLst>
                                      </p:cBhvr>
                                      <p:to>
                                        <p:strVal val="visible"/>
                                      </p:to>
                                    </p:set>
                                    <p:animEffect transition="in" filter="fade">
                                      <p:cBhvr>
                                        <p:cTn id="32" dur="1000"/>
                                        <p:tgtEl>
                                          <p:spTgt spid="370"/>
                                        </p:tgtEl>
                                      </p:cBhvr>
                                    </p:animEffect>
                                  </p:childTnLst>
                                </p:cTn>
                              </p:par>
                              <p:par>
                                <p:cTn id="33" presetID="10"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animEffect transition="in" filter="fade">
                                      <p:cBhvr>
                                        <p:cTn id="35"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g247adbefc8d_0_239"/>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67" name="Google Shape;1367;g247adbefc8d_0_239"/>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368" name="Google Shape;1368;g247adbefc8d_0_239"/>
          <p:cNvGrpSpPr/>
          <p:nvPr/>
        </p:nvGrpSpPr>
        <p:grpSpPr>
          <a:xfrm>
            <a:off x="8285261" y="293919"/>
            <a:ext cx="524681" cy="488069"/>
            <a:chOff x="827350" y="3629733"/>
            <a:chExt cx="1431600" cy="1332067"/>
          </a:xfrm>
        </p:grpSpPr>
        <p:sp>
          <p:nvSpPr>
            <p:cNvPr id="1369" name="Google Shape;1369;g247adbefc8d_0_2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70" name="Google Shape;1370;g247adbefc8d_0_2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71" name="Google Shape;1371;g247adbefc8d_0_2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372" name="Google Shape;1372;g247adbefc8d_0_239"/>
          <p:cNvGrpSpPr/>
          <p:nvPr/>
        </p:nvGrpSpPr>
        <p:grpSpPr>
          <a:xfrm>
            <a:off x="7846540" y="293931"/>
            <a:ext cx="326119" cy="303312"/>
            <a:chOff x="827350" y="3629733"/>
            <a:chExt cx="1431600" cy="1332067"/>
          </a:xfrm>
        </p:grpSpPr>
        <p:sp>
          <p:nvSpPr>
            <p:cNvPr id="1373" name="Google Shape;1373;g247adbefc8d_0_2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74" name="Google Shape;1374;g247adbefc8d_0_2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75" name="Google Shape;1375;g247adbefc8d_0_2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376" name="Google Shape;1376;g247adbefc8d_0_239"/>
          <p:cNvSpPr txBox="1">
            <a:spLocks noGrp="1"/>
          </p:cNvSpPr>
          <p:nvPr>
            <p:ph type="subTitle" idx="4294967295"/>
          </p:nvPr>
        </p:nvSpPr>
        <p:spPr>
          <a:xfrm>
            <a:off x="447950" y="1079575"/>
            <a:ext cx="70329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2050" b="1">
                <a:latin typeface="Roboto"/>
                <a:ea typeface="Roboto"/>
                <a:cs typeface="Roboto"/>
                <a:sym typeface="Roboto"/>
              </a:rPr>
              <a:t>Ý tưởng:</a:t>
            </a:r>
            <a:endParaRPr sz="2050" b="1">
              <a:latin typeface="Roboto"/>
              <a:ea typeface="Roboto"/>
              <a:cs typeface="Roboto"/>
              <a:sym typeface="Roboto"/>
            </a:endParaRPr>
          </a:p>
          <a:p>
            <a:pPr marL="457200" marR="0" lvl="0" indent="-358775" algn="l" rtl="0">
              <a:lnSpc>
                <a:spcPct val="100000"/>
              </a:lnSpc>
              <a:spcBef>
                <a:spcPts val="0"/>
              </a:spcBef>
              <a:spcAft>
                <a:spcPts val="0"/>
              </a:spcAft>
              <a:buSzPts val="2050"/>
              <a:buFont typeface="Roboto"/>
              <a:buChar char="-"/>
            </a:pPr>
            <a:r>
              <a:rPr lang="en" sz="2250">
                <a:latin typeface="Roboto Light"/>
                <a:ea typeface="Roboto Light"/>
                <a:cs typeface="Roboto Light"/>
                <a:sym typeface="Roboto Light"/>
              </a:rPr>
              <a:t>Ta sử dụng kĩ thuật xử lý ảnh để lấy đặc trưng và lọc đường viền đối tượng sử dụng phương pháp chính là Gabor Filter.</a:t>
            </a:r>
            <a:endParaRPr sz="2050" b="1">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2050" b="1">
              <a:latin typeface="Roboto"/>
              <a:ea typeface="Roboto"/>
              <a:cs typeface="Roboto"/>
              <a:sym typeface="Roboto"/>
            </a:endParaRPr>
          </a:p>
          <a:p>
            <a:pPr marL="457200" marR="0" lvl="0" indent="-371475" algn="l" rtl="0">
              <a:lnSpc>
                <a:spcPct val="100000"/>
              </a:lnSpc>
              <a:spcBef>
                <a:spcPts val="0"/>
              </a:spcBef>
              <a:spcAft>
                <a:spcPts val="0"/>
              </a:spcAft>
              <a:buSzPts val="2250"/>
              <a:buFont typeface="Roboto Light"/>
              <a:buChar char="-"/>
            </a:pPr>
            <a:r>
              <a:rPr lang="en" sz="2250">
                <a:latin typeface="Roboto Light"/>
                <a:ea typeface="Roboto Light"/>
                <a:cs typeface="Roboto Light"/>
                <a:sym typeface="Roboto Light"/>
              </a:rPr>
              <a:t>Tìm ngưỡng để xác định dữ liệu đó là bình thường hay bất thường dựa vào tập dữ liệu mẫu.</a:t>
            </a:r>
            <a:endParaRPr sz="22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6">
                                            <p:txEl>
                                              <p:pRg st="0" end="0"/>
                                            </p:txEl>
                                          </p:spTgt>
                                        </p:tgtEl>
                                        <p:attrNameLst>
                                          <p:attrName>style.visibility</p:attrName>
                                        </p:attrNameLst>
                                      </p:cBhvr>
                                      <p:to>
                                        <p:strVal val="visible"/>
                                      </p:to>
                                    </p:set>
                                    <p:animEffect transition="in" filter="fade">
                                      <p:cBhvr>
                                        <p:cTn id="7" dur="1000"/>
                                        <p:tgtEl>
                                          <p:spTgt spid="13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6">
                                            <p:txEl>
                                              <p:pRg st="1" end="1"/>
                                            </p:txEl>
                                          </p:spTgt>
                                        </p:tgtEl>
                                        <p:attrNameLst>
                                          <p:attrName>style.visibility</p:attrName>
                                        </p:attrNameLst>
                                      </p:cBhvr>
                                      <p:to>
                                        <p:strVal val="visible"/>
                                      </p:to>
                                    </p:set>
                                    <p:animEffect transition="in" filter="fade">
                                      <p:cBhvr>
                                        <p:cTn id="12" dur="1000"/>
                                        <p:tgtEl>
                                          <p:spTgt spid="13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6">
                                            <p:txEl>
                                              <p:pRg st="2" end="2"/>
                                            </p:txEl>
                                          </p:spTgt>
                                        </p:tgtEl>
                                        <p:attrNameLst>
                                          <p:attrName>style.visibility</p:attrName>
                                        </p:attrNameLst>
                                      </p:cBhvr>
                                      <p:to>
                                        <p:strVal val="visible"/>
                                      </p:to>
                                    </p:set>
                                    <p:animEffect transition="in" filter="fade">
                                      <p:cBhvr>
                                        <p:cTn id="17" dur="1000"/>
                                        <p:tgtEl>
                                          <p:spTgt spid="13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6">
                                            <p:txEl>
                                              <p:pRg st="3" end="3"/>
                                            </p:txEl>
                                          </p:spTgt>
                                        </p:tgtEl>
                                        <p:attrNameLst>
                                          <p:attrName>style.visibility</p:attrName>
                                        </p:attrNameLst>
                                      </p:cBhvr>
                                      <p:to>
                                        <p:strVal val="visible"/>
                                      </p:to>
                                    </p:set>
                                    <p:animEffect transition="in" filter="fade">
                                      <p:cBhvr>
                                        <p:cTn id="22" dur="1000"/>
                                        <p:tgtEl>
                                          <p:spTgt spid="13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6">
                                            <p:txEl>
                                              <p:pRg st="4" end="4"/>
                                            </p:txEl>
                                          </p:spTgt>
                                        </p:tgtEl>
                                        <p:attrNameLst>
                                          <p:attrName>style.visibility</p:attrName>
                                        </p:attrNameLst>
                                      </p:cBhvr>
                                      <p:to>
                                        <p:strVal val="visible"/>
                                      </p:to>
                                    </p:set>
                                    <p:animEffect transition="in" filter="fade">
                                      <p:cBhvr>
                                        <p:cTn id="27" dur="1000"/>
                                        <p:tgtEl>
                                          <p:spTgt spid="13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6">
                                            <p:txEl>
                                              <p:pRg st="5" end="5"/>
                                            </p:txEl>
                                          </p:spTgt>
                                        </p:tgtEl>
                                        <p:attrNameLst>
                                          <p:attrName>style.visibility</p:attrName>
                                        </p:attrNameLst>
                                      </p:cBhvr>
                                      <p:to>
                                        <p:strVal val="visible"/>
                                      </p:to>
                                    </p:set>
                                    <p:animEffect transition="in" filter="fade">
                                      <p:cBhvr>
                                        <p:cTn id="32" dur="1000"/>
                                        <p:tgtEl>
                                          <p:spTgt spid="13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6">
                                            <p:txEl>
                                              <p:pRg st="6" end="6"/>
                                            </p:txEl>
                                          </p:spTgt>
                                        </p:tgtEl>
                                        <p:attrNameLst>
                                          <p:attrName>style.visibility</p:attrName>
                                        </p:attrNameLst>
                                      </p:cBhvr>
                                      <p:to>
                                        <p:strVal val="visible"/>
                                      </p:to>
                                    </p:set>
                                    <p:animEffect transition="in" filter="fade">
                                      <p:cBhvr>
                                        <p:cTn id="37" dur="1000"/>
                                        <p:tgtEl>
                                          <p:spTgt spid="137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6">
                                            <p:txEl>
                                              <p:pRg st="7" end="7"/>
                                            </p:txEl>
                                          </p:spTgt>
                                        </p:tgtEl>
                                        <p:attrNameLst>
                                          <p:attrName>style.visibility</p:attrName>
                                        </p:attrNameLst>
                                      </p:cBhvr>
                                      <p:to>
                                        <p:strVal val="visible"/>
                                      </p:to>
                                    </p:set>
                                    <p:animEffect transition="in" filter="fade">
                                      <p:cBhvr>
                                        <p:cTn id="42" dur="1000"/>
                                        <p:tgtEl>
                                          <p:spTgt spid="137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6">
                                            <p:txEl>
                                              <p:pRg st="8" end="8"/>
                                            </p:txEl>
                                          </p:spTgt>
                                        </p:tgtEl>
                                        <p:attrNameLst>
                                          <p:attrName>style.visibility</p:attrName>
                                        </p:attrNameLst>
                                      </p:cBhvr>
                                      <p:to>
                                        <p:strVal val="visible"/>
                                      </p:to>
                                    </p:set>
                                    <p:animEffect transition="in" filter="fade">
                                      <p:cBhvr>
                                        <p:cTn id="47" dur="1000"/>
                                        <p:tgtEl>
                                          <p:spTgt spid="137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76">
                                            <p:txEl>
                                              <p:pRg st="9" end="9"/>
                                            </p:txEl>
                                          </p:spTgt>
                                        </p:tgtEl>
                                        <p:attrNameLst>
                                          <p:attrName>style.visibility</p:attrName>
                                        </p:attrNameLst>
                                      </p:cBhvr>
                                      <p:to>
                                        <p:strVal val="visible"/>
                                      </p:to>
                                    </p:set>
                                    <p:animEffect transition="in" filter="fade">
                                      <p:cBhvr>
                                        <p:cTn id="52" dur="1000"/>
                                        <p:tgtEl>
                                          <p:spTgt spid="137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247e17b9447_1_211"/>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82" name="Google Shape;1382;g247e17b9447_1_211"/>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383" name="Google Shape;1383;g247e17b9447_1_211"/>
          <p:cNvGrpSpPr/>
          <p:nvPr/>
        </p:nvGrpSpPr>
        <p:grpSpPr>
          <a:xfrm>
            <a:off x="8285261" y="293919"/>
            <a:ext cx="524681" cy="488069"/>
            <a:chOff x="827350" y="3629733"/>
            <a:chExt cx="1431600" cy="1332067"/>
          </a:xfrm>
        </p:grpSpPr>
        <p:sp>
          <p:nvSpPr>
            <p:cNvPr id="1384" name="Google Shape;1384;g247e17b9447_1_2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85" name="Google Shape;1385;g247e17b9447_1_2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86" name="Google Shape;1386;g247e17b9447_1_2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387" name="Google Shape;1387;g247e17b9447_1_211"/>
          <p:cNvGrpSpPr/>
          <p:nvPr/>
        </p:nvGrpSpPr>
        <p:grpSpPr>
          <a:xfrm>
            <a:off x="7846540" y="293931"/>
            <a:ext cx="326119" cy="303312"/>
            <a:chOff x="827350" y="3629733"/>
            <a:chExt cx="1431600" cy="1332067"/>
          </a:xfrm>
        </p:grpSpPr>
        <p:sp>
          <p:nvSpPr>
            <p:cNvPr id="1388" name="Google Shape;1388;g247e17b9447_1_21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89" name="Google Shape;1389;g247e17b9447_1_21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90" name="Google Shape;1390;g247e17b9447_1_21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391" name="Google Shape;1391;g247e17b9447_1_211"/>
          <p:cNvSpPr txBox="1">
            <a:spLocks noGrp="1"/>
          </p:cNvSpPr>
          <p:nvPr>
            <p:ph type="subTitle" idx="4294967295"/>
          </p:nvPr>
        </p:nvSpPr>
        <p:spPr>
          <a:xfrm>
            <a:off x="563825" y="1195475"/>
            <a:ext cx="70329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2050" b="1">
                <a:latin typeface="Roboto"/>
                <a:ea typeface="Roboto"/>
                <a:cs typeface="Roboto"/>
                <a:sym typeface="Roboto"/>
              </a:rPr>
              <a:t>Dữ liệu lấy mẫu:</a:t>
            </a:r>
            <a:endParaRPr sz="2050" b="1">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2050" b="1">
              <a:latin typeface="Roboto"/>
              <a:ea typeface="Roboto"/>
              <a:cs typeface="Roboto"/>
              <a:sym typeface="Roboto"/>
            </a:endParaRPr>
          </a:p>
          <a:p>
            <a:pPr marL="457200" marR="0" lvl="0" indent="-358775" algn="l" rtl="0">
              <a:lnSpc>
                <a:spcPct val="100000"/>
              </a:lnSpc>
              <a:spcBef>
                <a:spcPts val="0"/>
              </a:spcBef>
              <a:spcAft>
                <a:spcPts val="0"/>
              </a:spcAft>
              <a:buSzPts val="2050"/>
              <a:buFont typeface="Roboto"/>
              <a:buChar char="-"/>
            </a:pPr>
            <a:r>
              <a:rPr lang="en" sz="2250">
                <a:latin typeface="Roboto Light"/>
                <a:ea typeface="Roboto Light"/>
                <a:cs typeface="Roboto Light"/>
                <a:sym typeface="Roboto Light"/>
              </a:rPr>
              <a:t>20500 ảnh bất thường (bị lỗi vết nứt, bong tróc)</a:t>
            </a:r>
            <a:endParaRPr sz="2050" b="1">
              <a:latin typeface="Roboto"/>
              <a:ea typeface="Roboto"/>
              <a:cs typeface="Roboto"/>
              <a:sym typeface="Roboto"/>
            </a:endParaRPr>
          </a:p>
          <a:p>
            <a:pPr marL="0" marR="0" lvl="0" indent="0" algn="l" rtl="0">
              <a:lnSpc>
                <a:spcPct val="100000"/>
              </a:lnSpc>
              <a:spcBef>
                <a:spcPts val="0"/>
              </a:spcBef>
              <a:spcAft>
                <a:spcPts val="0"/>
              </a:spcAft>
              <a:buClr>
                <a:schemeClr val="lt1"/>
              </a:buClr>
              <a:buSzPts val="1400"/>
              <a:buFont typeface="Karla"/>
              <a:buNone/>
            </a:pPr>
            <a:endParaRPr sz="2050" b="1">
              <a:latin typeface="Roboto"/>
              <a:ea typeface="Roboto"/>
              <a:cs typeface="Roboto"/>
              <a:sym typeface="Roboto"/>
            </a:endParaRPr>
          </a:p>
          <a:p>
            <a:pPr marL="457200" lvl="0" indent="-371475" algn="l" rtl="0">
              <a:spcBef>
                <a:spcPts val="0"/>
              </a:spcBef>
              <a:spcAft>
                <a:spcPts val="0"/>
              </a:spcAft>
              <a:buSzPts val="2250"/>
              <a:buFont typeface="Roboto Light"/>
              <a:buChar char="-"/>
            </a:pPr>
            <a:r>
              <a:rPr lang="en" sz="2250">
                <a:latin typeface="Roboto Light"/>
                <a:ea typeface="Roboto Light"/>
                <a:cs typeface="Roboto Light"/>
                <a:sym typeface="Roboto Light"/>
              </a:rPr>
              <a:t>20500 ảnh bình thường</a:t>
            </a:r>
            <a:endParaRPr sz="2250">
              <a:latin typeface="Roboto Light"/>
              <a:ea typeface="Roboto Light"/>
              <a:cs typeface="Roboto Light"/>
              <a:sym typeface="Roboto Light"/>
            </a:endParaRPr>
          </a:p>
          <a:p>
            <a:pPr marL="457200" lvl="0" indent="0" algn="l" rtl="0">
              <a:spcBef>
                <a:spcPts val="0"/>
              </a:spcBef>
              <a:spcAft>
                <a:spcPts val="0"/>
              </a:spcAft>
              <a:buNone/>
            </a:pPr>
            <a:endParaRPr sz="2250">
              <a:latin typeface="Roboto Light"/>
              <a:ea typeface="Roboto Light"/>
              <a:cs typeface="Roboto Light"/>
              <a:sym typeface="Roboto Light"/>
            </a:endParaRPr>
          </a:p>
          <a:p>
            <a:pPr marL="0" lvl="0" indent="0" algn="l" rtl="0">
              <a:spcBef>
                <a:spcPts val="0"/>
              </a:spcBef>
              <a:spcAft>
                <a:spcPts val="0"/>
              </a:spcAft>
              <a:buNone/>
            </a:pPr>
            <a:endParaRPr sz="2250">
              <a:latin typeface="Roboto Light"/>
              <a:ea typeface="Roboto Light"/>
              <a:cs typeface="Roboto Light"/>
              <a:sym typeface="Roboto Light"/>
            </a:endParaRPr>
          </a:p>
          <a:p>
            <a:pPr marL="0" lvl="0" indent="0" algn="l" rtl="0">
              <a:spcBef>
                <a:spcPts val="0"/>
              </a:spcBef>
              <a:spcAft>
                <a:spcPts val="0"/>
              </a:spcAft>
              <a:buNone/>
            </a:pPr>
            <a:endParaRPr sz="2250">
              <a:latin typeface="Roboto Light"/>
              <a:ea typeface="Roboto Light"/>
              <a:cs typeface="Roboto Light"/>
              <a:sym typeface="Roboto Light"/>
            </a:endParaRPr>
          </a:p>
          <a:p>
            <a:pPr marL="0" lvl="0" indent="0" algn="l" rtl="0">
              <a:spcBef>
                <a:spcPts val="0"/>
              </a:spcBef>
              <a:spcAft>
                <a:spcPts val="0"/>
              </a:spcAft>
              <a:buNone/>
            </a:pPr>
            <a:endParaRPr sz="22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247e17b9447_1_22"/>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397" name="Google Shape;1397;g247e17b9447_1_22"/>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398" name="Google Shape;1398;g247e17b9447_1_22"/>
          <p:cNvGrpSpPr/>
          <p:nvPr/>
        </p:nvGrpSpPr>
        <p:grpSpPr>
          <a:xfrm>
            <a:off x="8285261" y="293919"/>
            <a:ext cx="524681" cy="488069"/>
            <a:chOff x="827350" y="3629733"/>
            <a:chExt cx="1431600" cy="1332067"/>
          </a:xfrm>
        </p:grpSpPr>
        <p:sp>
          <p:nvSpPr>
            <p:cNvPr id="1399" name="Google Shape;1399;g247e17b9447_1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00" name="Google Shape;1400;g247e17b9447_1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01" name="Google Shape;1401;g247e17b9447_1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02" name="Google Shape;1402;g247e17b9447_1_22"/>
          <p:cNvGrpSpPr/>
          <p:nvPr/>
        </p:nvGrpSpPr>
        <p:grpSpPr>
          <a:xfrm>
            <a:off x="7846540" y="293931"/>
            <a:ext cx="326119" cy="303312"/>
            <a:chOff x="827350" y="3629733"/>
            <a:chExt cx="1431600" cy="1332067"/>
          </a:xfrm>
        </p:grpSpPr>
        <p:sp>
          <p:nvSpPr>
            <p:cNvPr id="1403" name="Google Shape;1403;g247e17b9447_1_2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04" name="Google Shape;1404;g247e17b9447_1_2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05" name="Google Shape;1405;g247e17b9447_1_2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06" name="Google Shape;1406;g247e17b9447_1_22"/>
          <p:cNvSpPr txBox="1"/>
          <p:nvPr/>
        </p:nvSpPr>
        <p:spPr>
          <a:xfrm>
            <a:off x="612175" y="1401100"/>
            <a:ext cx="70896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50">
                <a:solidFill>
                  <a:schemeClr val="lt1"/>
                </a:solidFill>
                <a:latin typeface="Roboto Light"/>
                <a:ea typeface="Roboto Light"/>
                <a:cs typeface="Roboto Light"/>
                <a:sym typeface="Roboto Light"/>
              </a:rPr>
              <a:t>Ta sử dụng kĩ thuật xử lý ảnh làm mờ, phát hiện cạnh và đặc trưng dữ liệu (gabor), lọc ngưỡng, lọc đường viền đối tượng (contour)</a:t>
            </a:r>
            <a:endParaRPr sz="1300">
              <a:highlight>
                <a:srgbClr val="FFFFFF"/>
              </a:highlight>
            </a:endParaRPr>
          </a:p>
        </p:txBody>
      </p:sp>
      <p:pic>
        <p:nvPicPr>
          <p:cNvPr id="1407" name="Google Shape;1407;g247e17b9447_1_22"/>
          <p:cNvPicPr preferRelativeResize="0"/>
          <p:nvPr/>
        </p:nvPicPr>
        <p:blipFill>
          <a:blip r:embed="rId3">
            <a:alphaModFix/>
          </a:blip>
          <a:stretch>
            <a:fillRect/>
          </a:stretch>
        </p:blipFill>
        <p:spPr>
          <a:xfrm>
            <a:off x="1342638" y="3079257"/>
            <a:ext cx="6458724" cy="11679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g247e17b9447_1_47"/>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13" name="Google Shape;1413;g247e17b9447_1_47"/>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14" name="Google Shape;1414;g247e17b9447_1_47"/>
          <p:cNvGrpSpPr/>
          <p:nvPr/>
        </p:nvGrpSpPr>
        <p:grpSpPr>
          <a:xfrm>
            <a:off x="8285261" y="293919"/>
            <a:ext cx="524681" cy="488069"/>
            <a:chOff x="827350" y="3629733"/>
            <a:chExt cx="1431600" cy="1332067"/>
          </a:xfrm>
        </p:grpSpPr>
        <p:sp>
          <p:nvSpPr>
            <p:cNvPr id="1415" name="Google Shape;1415;g247e17b9447_1_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16" name="Google Shape;1416;g247e17b9447_1_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17" name="Google Shape;1417;g247e17b9447_1_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18" name="Google Shape;1418;g247e17b9447_1_47"/>
          <p:cNvGrpSpPr/>
          <p:nvPr/>
        </p:nvGrpSpPr>
        <p:grpSpPr>
          <a:xfrm>
            <a:off x="7846540" y="293931"/>
            <a:ext cx="326119" cy="303312"/>
            <a:chOff x="827350" y="3629733"/>
            <a:chExt cx="1431600" cy="1332067"/>
          </a:xfrm>
        </p:grpSpPr>
        <p:sp>
          <p:nvSpPr>
            <p:cNvPr id="1419" name="Google Shape;1419;g247e17b9447_1_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20" name="Google Shape;1420;g247e17b9447_1_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21" name="Google Shape;1421;g247e17b9447_1_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22" name="Google Shape;1422;g247e17b9447_1_47"/>
          <p:cNvSpPr txBox="1"/>
          <p:nvPr/>
        </p:nvSpPr>
        <p:spPr>
          <a:xfrm>
            <a:off x="612175" y="1401100"/>
            <a:ext cx="70896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50">
                <a:solidFill>
                  <a:schemeClr val="lt1"/>
                </a:solidFill>
                <a:latin typeface="Roboto Light"/>
                <a:ea typeface="Roboto Light"/>
                <a:cs typeface="Roboto Light"/>
                <a:sym typeface="Roboto Light"/>
              </a:rPr>
              <a:t>Ta sử dụng kĩ thuật xử lý ảnh làm mờ, phát hiện cạnh và đặc trưng dữ liệu (gabor), lọc ngưỡng, lọc đường viền đối tượng (contour)</a:t>
            </a:r>
            <a:endParaRPr sz="1300">
              <a:highlight>
                <a:srgbClr val="FFFFFF"/>
              </a:highlight>
            </a:endParaRPr>
          </a:p>
        </p:txBody>
      </p:sp>
      <p:pic>
        <p:nvPicPr>
          <p:cNvPr id="1423" name="Google Shape;1423;g247e17b9447_1_47"/>
          <p:cNvPicPr preferRelativeResize="0"/>
          <p:nvPr/>
        </p:nvPicPr>
        <p:blipFill>
          <a:blip r:embed="rId3">
            <a:alphaModFix/>
          </a:blip>
          <a:stretch>
            <a:fillRect/>
          </a:stretch>
        </p:blipFill>
        <p:spPr>
          <a:xfrm>
            <a:off x="1342638" y="3079257"/>
            <a:ext cx="6458724" cy="11679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47adbefc8d_0_265"/>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29" name="Google Shape;1429;g247adbefc8d_0_265"/>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30" name="Google Shape;1430;g247adbefc8d_0_265"/>
          <p:cNvGrpSpPr/>
          <p:nvPr/>
        </p:nvGrpSpPr>
        <p:grpSpPr>
          <a:xfrm>
            <a:off x="8285261" y="293919"/>
            <a:ext cx="524681" cy="488069"/>
            <a:chOff x="827350" y="3629733"/>
            <a:chExt cx="1431600" cy="1332067"/>
          </a:xfrm>
        </p:grpSpPr>
        <p:sp>
          <p:nvSpPr>
            <p:cNvPr id="1431" name="Google Shape;1431;g247adbefc8d_0_2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32" name="Google Shape;1432;g247adbefc8d_0_2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33" name="Google Shape;1433;g247adbefc8d_0_2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34" name="Google Shape;1434;g247adbefc8d_0_265"/>
          <p:cNvGrpSpPr/>
          <p:nvPr/>
        </p:nvGrpSpPr>
        <p:grpSpPr>
          <a:xfrm>
            <a:off x="7846540" y="293931"/>
            <a:ext cx="326119" cy="303312"/>
            <a:chOff x="827350" y="3629733"/>
            <a:chExt cx="1431600" cy="1332067"/>
          </a:xfrm>
        </p:grpSpPr>
        <p:sp>
          <p:nvSpPr>
            <p:cNvPr id="1435" name="Google Shape;1435;g247adbefc8d_0_2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36" name="Google Shape;1436;g247adbefc8d_0_2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37" name="Google Shape;1437;g247adbefc8d_0_2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38" name="Google Shape;1438;g247adbefc8d_0_265"/>
          <p:cNvSpPr txBox="1">
            <a:spLocks noGrp="1"/>
          </p:cNvSpPr>
          <p:nvPr>
            <p:ph type="subTitle" idx="4294967295"/>
          </p:nvPr>
        </p:nvSpPr>
        <p:spPr>
          <a:xfrm>
            <a:off x="490100" y="977225"/>
            <a:ext cx="69168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50">
                <a:latin typeface="Roboto Light"/>
                <a:ea typeface="Roboto Light"/>
                <a:cs typeface="Roboto Light"/>
                <a:sym typeface="Roboto Light"/>
              </a:rPr>
              <a:t>Ở trong phần xử lý lọc đặc trưng cạnh, ta sử dụng 6 định hướng sọc song song bằng hàm gabor theo tham số theta.</a:t>
            </a:r>
            <a:endParaRPr sz="900"/>
          </a:p>
        </p:txBody>
      </p:sp>
      <p:pic>
        <p:nvPicPr>
          <p:cNvPr id="1439" name="Google Shape;1439;g247adbefc8d_0_265"/>
          <p:cNvPicPr preferRelativeResize="0"/>
          <p:nvPr/>
        </p:nvPicPr>
        <p:blipFill>
          <a:blip r:embed="rId3">
            <a:alphaModFix/>
          </a:blip>
          <a:stretch>
            <a:fillRect/>
          </a:stretch>
        </p:blipFill>
        <p:spPr>
          <a:xfrm>
            <a:off x="2128050" y="1753925"/>
            <a:ext cx="4740550" cy="3276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8">
                                            <p:txEl>
                                              <p:pRg st="0" end="0"/>
                                            </p:txEl>
                                          </p:spTgt>
                                        </p:tgtEl>
                                        <p:attrNameLst>
                                          <p:attrName>style.visibility</p:attrName>
                                        </p:attrNameLst>
                                      </p:cBhvr>
                                      <p:to>
                                        <p:strVal val="visible"/>
                                      </p:to>
                                    </p:set>
                                    <p:animEffect transition="in" filter="fade">
                                      <p:cBhvr>
                                        <p:cTn id="7" dur="1000"/>
                                        <p:tgtEl>
                                          <p:spTgt spid="14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g247e17b9447_1_72"/>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45" name="Google Shape;1445;g247e17b9447_1_72"/>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46" name="Google Shape;1446;g247e17b9447_1_72"/>
          <p:cNvGrpSpPr/>
          <p:nvPr/>
        </p:nvGrpSpPr>
        <p:grpSpPr>
          <a:xfrm>
            <a:off x="8285261" y="293919"/>
            <a:ext cx="524681" cy="488069"/>
            <a:chOff x="827350" y="3629733"/>
            <a:chExt cx="1431600" cy="1332067"/>
          </a:xfrm>
        </p:grpSpPr>
        <p:sp>
          <p:nvSpPr>
            <p:cNvPr id="1447" name="Google Shape;1447;g247e17b9447_1_7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48" name="Google Shape;1448;g247e17b9447_1_7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49" name="Google Shape;1449;g247e17b9447_1_7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50" name="Google Shape;1450;g247e17b9447_1_72"/>
          <p:cNvGrpSpPr/>
          <p:nvPr/>
        </p:nvGrpSpPr>
        <p:grpSpPr>
          <a:xfrm>
            <a:off x="7846540" y="293931"/>
            <a:ext cx="326119" cy="303312"/>
            <a:chOff x="827350" y="3629733"/>
            <a:chExt cx="1431600" cy="1332067"/>
          </a:xfrm>
        </p:grpSpPr>
        <p:sp>
          <p:nvSpPr>
            <p:cNvPr id="1451" name="Google Shape;1451;g247e17b9447_1_7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52" name="Google Shape;1452;g247e17b9447_1_7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53" name="Google Shape;1453;g247e17b9447_1_7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54" name="Google Shape;1454;g247e17b9447_1_72"/>
          <p:cNvSpPr txBox="1">
            <a:spLocks noGrp="1"/>
          </p:cNvSpPr>
          <p:nvPr>
            <p:ph type="subTitle" idx="4294967295"/>
          </p:nvPr>
        </p:nvSpPr>
        <p:spPr>
          <a:xfrm>
            <a:off x="447975" y="945600"/>
            <a:ext cx="69168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50" b="1">
                <a:latin typeface="Roboto"/>
                <a:ea typeface="Roboto"/>
                <a:cs typeface="Roboto"/>
                <a:sym typeface="Roboto"/>
              </a:rPr>
              <a:t>Tìm ngưỡng xác định dữ liệu bất thường:</a:t>
            </a:r>
            <a:endParaRPr sz="1750" b="1">
              <a:latin typeface="Roboto"/>
              <a:ea typeface="Roboto"/>
              <a:cs typeface="Roboto"/>
              <a:sym typeface="Roboto"/>
            </a:endParaRPr>
          </a:p>
          <a:p>
            <a:pPr marL="0" lvl="0" indent="0" algn="l" rtl="0">
              <a:spcBef>
                <a:spcPts val="0"/>
              </a:spcBef>
              <a:spcAft>
                <a:spcPts val="0"/>
              </a:spcAft>
              <a:buNone/>
            </a:pPr>
            <a:r>
              <a:rPr lang="en" sz="1750">
                <a:latin typeface="Roboto Light"/>
                <a:ea typeface="Roboto Light"/>
                <a:cs typeface="Roboto Light"/>
                <a:sym typeface="Roboto Light"/>
              </a:rPr>
              <a:t>Khảo sát ngưỡng đường viền đối tượng để xác định dữ liệu bất thường dựa vào tập dữ liệu mẫu:</a:t>
            </a:r>
            <a:endParaRPr/>
          </a:p>
          <a:p>
            <a:pPr marL="0" lvl="0" indent="0" algn="l" rtl="0">
              <a:spcBef>
                <a:spcPts val="0"/>
              </a:spcBef>
              <a:spcAft>
                <a:spcPts val="0"/>
              </a:spcAft>
              <a:buNone/>
            </a:pPr>
            <a:endParaRPr/>
          </a:p>
        </p:txBody>
      </p:sp>
      <p:pic>
        <p:nvPicPr>
          <p:cNvPr id="1455" name="Google Shape;1455;g247e17b9447_1_72"/>
          <p:cNvPicPr preferRelativeResize="0"/>
          <p:nvPr/>
        </p:nvPicPr>
        <p:blipFill>
          <a:blip r:embed="rId3">
            <a:alphaModFix/>
          </a:blip>
          <a:stretch>
            <a:fillRect/>
          </a:stretch>
        </p:blipFill>
        <p:spPr>
          <a:xfrm>
            <a:off x="2194925" y="1906325"/>
            <a:ext cx="4208150" cy="311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4">
                                            <p:txEl>
                                              <p:pRg st="0" end="0"/>
                                            </p:txEl>
                                          </p:spTgt>
                                        </p:tgtEl>
                                        <p:attrNameLst>
                                          <p:attrName>style.visibility</p:attrName>
                                        </p:attrNameLst>
                                      </p:cBhvr>
                                      <p:to>
                                        <p:strVal val="visible"/>
                                      </p:to>
                                    </p:set>
                                    <p:animEffect transition="in" filter="fade">
                                      <p:cBhvr>
                                        <p:cTn id="7" dur="1000"/>
                                        <p:tgtEl>
                                          <p:spTgt spid="14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4">
                                            <p:txEl>
                                              <p:pRg st="1" end="1"/>
                                            </p:txEl>
                                          </p:spTgt>
                                        </p:tgtEl>
                                        <p:attrNameLst>
                                          <p:attrName>style.visibility</p:attrName>
                                        </p:attrNameLst>
                                      </p:cBhvr>
                                      <p:to>
                                        <p:strVal val="visible"/>
                                      </p:to>
                                    </p:set>
                                    <p:animEffect transition="in" filter="fade">
                                      <p:cBhvr>
                                        <p:cTn id="12" dur="1000"/>
                                        <p:tgtEl>
                                          <p:spTgt spid="14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4">
                                            <p:txEl>
                                              <p:pRg st="2" end="2"/>
                                            </p:txEl>
                                          </p:spTgt>
                                        </p:tgtEl>
                                        <p:attrNameLst>
                                          <p:attrName>style.visibility</p:attrName>
                                        </p:attrNameLst>
                                      </p:cBhvr>
                                      <p:to>
                                        <p:strVal val="visible"/>
                                      </p:to>
                                    </p:set>
                                    <p:animEffect transition="in" filter="fade">
                                      <p:cBhvr>
                                        <p:cTn id="17" dur="1000"/>
                                        <p:tgtEl>
                                          <p:spTgt spid="14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g247e17b9447_1_95"/>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61" name="Google Shape;1461;g247e17b9447_1_95"/>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62" name="Google Shape;1462;g247e17b9447_1_95"/>
          <p:cNvGrpSpPr/>
          <p:nvPr/>
        </p:nvGrpSpPr>
        <p:grpSpPr>
          <a:xfrm>
            <a:off x="8285261" y="293919"/>
            <a:ext cx="524681" cy="488069"/>
            <a:chOff x="827350" y="3629733"/>
            <a:chExt cx="1431600" cy="1332067"/>
          </a:xfrm>
        </p:grpSpPr>
        <p:sp>
          <p:nvSpPr>
            <p:cNvPr id="1463" name="Google Shape;1463;g247e17b9447_1_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64" name="Google Shape;1464;g247e17b9447_1_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65" name="Google Shape;1465;g247e17b9447_1_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66" name="Google Shape;1466;g247e17b9447_1_95"/>
          <p:cNvGrpSpPr/>
          <p:nvPr/>
        </p:nvGrpSpPr>
        <p:grpSpPr>
          <a:xfrm>
            <a:off x="7846540" y="293931"/>
            <a:ext cx="326119" cy="303312"/>
            <a:chOff x="827350" y="3629733"/>
            <a:chExt cx="1431600" cy="1332067"/>
          </a:xfrm>
        </p:grpSpPr>
        <p:sp>
          <p:nvSpPr>
            <p:cNvPr id="1467" name="Google Shape;1467;g247e17b9447_1_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68" name="Google Shape;1468;g247e17b9447_1_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69" name="Google Shape;1469;g247e17b9447_1_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70" name="Google Shape;1470;g247e17b9447_1_95"/>
          <p:cNvSpPr txBox="1">
            <a:spLocks noGrp="1"/>
          </p:cNvSpPr>
          <p:nvPr>
            <p:ph type="subTitle" idx="4294967295"/>
          </p:nvPr>
        </p:nvSpPr>
        <p:spPr>
          <a:xfrm>
            <a:off x="447975" y="945600"/>
            <a:ext cx="69168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50">
                <a:latin typeface="Roboto Light"/>
                <a:ea typeface="Roboto Light"/>
                <a:cs typeface="Roboto Light"/>
                <a:sym typeface="Roboto Light"/>
              </a:rPr>
              <a:t>Khảo sát ngưỡng đường viền đối tượng để xác định dữ liệu bất thường dựa vào tập dữ liệu mẫu:</a:t>
            </a:r>
            <a:endParaRPr/>
          </a:p>
          <a:p>
            <a:pPr marL="0" lvl="0" indent="0" algn="l" rtl="0">
              <a:spcBef>
                <a:spcPts val="0"/>
              </a:spcBef>
              <a:spcAft>
                <a:spcPts val="0"/>
              </a:spcAft>
              <a:buNone/>
            </a:pPr>
            <a:endParaRPr/>
          </a:p>
        </p:txBody>
      </p:sp>
      <p:pic>
        <p:nvPicPr>
          <p:cNvPr id="1471" name="Google Shape;1471;g247e17b9447_1_95"/>
          <p:cNvPicPr preferRelativeResize="0"/>
          <p:nvPr/>
        </p:nvPicPr>
        <p:blipFill>
          <a:blip r:embed="rId3">
            <a:alphaModFix/>
          </a:blip>
          <a:stretch>
            <a:fillRect/>
          </a:stretch>
        </p:blipFill>
        <p:spPr>
          <a:xfrm>
            <a:off x="2479650" y="1645725"/>
            <a:ext cx="3289176" cy="3365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0">
                                            <p:txEl>
                                              <p:pRg st="0" end="0"/>
                                            </p:txEl>
                                          </p:spTgt>
                                        </p:tgtEl>
                                        <p:attrNameLst>
                                          <p:attrName>style.visibility</p:attrName>
                                        </p:attrNameLst>
                                      </p:cBhvr>
                                      <p:to>
                                        <p:strVal val="visible"/>
                                      </p:to>
                                    </p:set>
                                    <p:animEffect transition="in" filter="fade">
                                      <p:cBhvr>
                                        <p:cTn id="7" dur="1000"/>
                                        <p:tgtEl>
                                          <p:spTgt spid="1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0">
                                            <p:txEl>
                                              <p:pRg st="1" end="1"/>
                                            </p:txEl>
                                          </p:spTgt>
                                        </p:tgtEl>
                                        <p:attrNameLst>
                                          <p:attrName>style.visibility</p:attrName>
                                        </p:attrNameLst>
                                      </p:cBhvr>
                                      <p:to>
                                        <p:strVal val="visible"/>
                                      </p:to>
                                    </p:set>
                                    <p:animEffect transition="in" filter="fade">
                                      <p:cBhvr>
                                        <p:cTn id="12" dur="1000"/>
                                        <p:tgtEl>
                                          <p:spTgt spid="14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g247e17b9447_1_143"/>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77" name="Google Shape;1477;g247e17b9447_1_143"/>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78" name="Google Shape;1478;g247e17b9447_1_143"/>
          <p:cNvGrpSpPr/>
          <p:nvPr/>
        </p:nvGrpSpPr>
        <p:grpSpPr>
          <a:xfrm>
            <a:off x="8285261" y="293919"/>
            <a:ext cx="524681" cy="488069"/>
            <a:chOff x="827350" y="3629733"/>
            <a:chExt cx="1431600" cy="1332067"/>
          </a:xfrm>
        </p:grpSpPr>
        <p:sp>
          <p:nvSpPr>
            <p:cNvPr id="1479" name="Google Shape;1479;g247e17b9447_1_1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80" name="Google Shape;1480;g247e17b9447_1_1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81" name="Google Shape;1481;g247e17b9447_1_1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82" name="Google Shape;1482;g247e17b9447_1_143"/>
          <p:cNvGrpSpPr/>
          <p:nvPr/>
        </p:nvGrpSpPr>
        <p:grpSpPr>
          <a:xfrm>
            <a:off x="7846540" y="293931"/>
            <a:ext cx="326119" cy="303312"/>
            <a:chOff x="827350" y="3629733"/>
            <a:chExt cx="1431600" cy="1332067"/>
          </a:xfrm>
        </p:grpSpPr>
        <p:sp>
          <p:nvSpPr>
            <p:cNvPr id="1483" name="Google Shape;1483;g247e17b9447_1_1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84" name="Google Shape;1484;g247e17b9447_1_1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85" name="Google Shape;1485;g247e17b9447_1_1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486" name="Google Shape;1486;g247e17b9447_1_143"/>
          <p:cNvSpPr txBox="1">
            <a:spLocks noGrp="1"/>
          </p:cNvSpPr>
          <p:nvPr>
            <p:ph type="subTitle" idx="4294967295"/>
          </p:nvPr>
        </p:nvSpPr>
        <p:spPr>
          <a:xfrm>
            <a:off x="521725" y="1043900"/>
            <a:ext cx="6916800" cy="77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50">
                <a:latin typeface="Roboto Light"/>
                <a:ea typeface="Roboto Light"/>
                <a:cs typeface="Roboto Light"/>
                <a:sym typeface="Roboto Light"/>
              </a:rPr>
              <a:t>Ta chọn ngưỡng là 52 (tương ứng với 20400/20500 ảnh bất thường xác định đúng và 18478/20500 ảnh bình thường xác định đúng).</a:t>
            </a:r>
            <a:endParaRPr/>
          </a:p>
          <a:p>
            <a:pPr marL="0" lvl="0" indent="0" algn="l" rtl="0">
              <a:spcBef>
                <a:spcPts val="0"/>
              </a:spcBef>
              <a:spcAft>
                <a:spcPts val="0"/>
              </a:spcAft>
              <a:buNone/>
            </a:pPr>
            <a:endParaRPr/>
          </a:p>
        </p:txBody>
      </p:sp>
      <p:pic>
        <p:nvPicPr>
          <p:cNvPr id="1487" name="Google Shape;1487;g247e17b9447_1_143"/>
          <p:cNvPicPr preferRelativeResize="0"/>
          <p:nvPr/>
        </p:nvPicPr>
        <p:blipFill>
          <a:blip r:embed="rId3">
            <a:alphaModFix/>
          </a:blip>
          <a:stretch>
            <a:fillRect/>
          </a:stretch>
        </p:blipFill>
        <p:spPr>
          <a:xfrm>
            <a:off x="2468613" y="2013400"/>
            <a:ext cx="2676525" cy="83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6">
                                            <p:txEl>
                                              <p:pRg st="0" end="0"/>
                                            </p:txEl>
                                          </p:spTgt>
                                        </p:tgtEl>
                                        <p:attrNameLst>
                                          <p:attrName>style.visibility</p:attrName>
                                        </p:attrNameLst>
                                      </p:cBhvr>
                                      <p:to>
                                        <p:strVal val="visible"/>
                                      </p:to>
                                    </p:set>
                                    <p:animEffect transition="in" filter="fade">
                                      <p:cBhvr>
                                        <p:cTn id="7" dur="1000"/>
                                        <p:tgtEl>
                                          <p:spTgt spid="1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6">
                                            <p:txEl>
                                              <p:pRg st="1" end="1"/>
                                            </p:txEl>
                                          </p:spTgt>
                                        </p:tgtEl>
                                        <p:attrNameLst>
                                          <p:attrName>style.visibility</p:attrName>
                                        </p:attrNameLst>
                                      </p:cBhvr>
                                      <p:to>
                                        <p:strVal val="visible"/>
                                      </p:to>
                                    </p:set>
                                    <p:animEffect transition="in" filter="fade">
                                      <p:cBhvr>
                                        <p:cTn id="12" dur="1000"/>
                                        <p:tgtEl>
                                          <p:spTgt spid="1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g247e17b9447_1_167"/>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93" name="Google Shape;1493;g247e17b9447_1_167"/>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Phương pháp phát hiện dữ liệu bất thường</a:t>
            </a:r>
            <a:endParaRPr sz="3000">
              <a:latin typeface="Roboto"/>
              <a:ea typeface="Roboto"/>
              <a:cs typeface="Roboto"/>
              <a:sym typeface="Roboto"/>
            </a:endParaRPr>
          </a:p>
        </p:txBody>
      </p:sp>
      <p:grpSp>
        <p:nvGrpSpPr>
          <p:cNvPr id="1494" name="Google Shape;1494;g247e17b9447_1_167"/>
          <p:cNvGrpSpPr/>
          <p:nvPr/>
        </p:nvGrpSpPr>
        <p:grpSpPr>
          <a:xfrm>
            <a:off x="8285261" y="293919"/>
            <a:ext cx="524681" cy="488069"/>
            <a:chOff x="827350" y="3629733"/>
            <a:chExt cx="1431600" cy="1332067"/>
          </a:xfrm>
        </p:grpSpPr>
        <p:sp>
          <p:nvSpPr>
            <p:cNvPr id="1495" name="Google Shape;1495;g247e17b9447_1_16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96" name="Google Shape;1496;g247e17b9447_1_16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497" name="Google Shape;1497;g247e17b9447_1_16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498" name="Google Shape;1498;g247e17b9447_1_167"/>
          <p:cNvGrpSpPr/>
          <p:nvPr/>
        </p:nvGrpSpPr>
        <p:grpSpPr>
          <a:xfrm>
            <a:off x="7846540" y="293931"/>
            <a:ext cx="326119" cy="303312"/>
            <a:chOff x="827350" y="3629733"/>
            <a:chExt cx="1431600" cy="1332067"/>
          </a:xfrm>
        </p:grpSpPr>
        <p:sp>
          <p:nvSpPr>
            <p:cNvPr id="1499" name="Google Shape;1499;g247e17b9447_1_16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00" name="Google Shape;1500;g247e17b9447_1_16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01" name="Google Shape;1501;g247e17b9447_1_16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02" name="Google Shape;1502;g247e17b9447_1_167"/>
          <p:cNvSpPr txBox="1">
            <a:spLocks noGrp="1"/>
          </p:cNvSpPr>
          <p:nvPr>
            <p:ph type="subTitle" idx="4294967295"/>
          </p:nvPr>
        </p:nvSpPr>
        <p:spPr>
          <a:xfrm>
            <a:off x="424125" y="1145775"/>
            <a:ext cx="7277700" cy="2301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2050" b="1">
                <a:latin typeface="Roboto"/>
                <a:ea typeface="Roboto"/>
                <a:cs typeface="Roboto"/>
                <a:sym typeface="Roboto"/>
              </a:rPr>
              <a:t>Nhận xét:</a:t>
            </a:r>
            <a:endParaRPr sz="2050">
              <a:latin typeface="Roboto Light"/>
              <a:ea typeface="Roboto Light"/>
              <a:cs typeface="Roboto Light"/>
              <a:sym typeface="Roboto Light"/>
            </a:endParaRPr>
          </a:p>
          <a:p>
            <a:pPr marL="0" lvl="0" indent="457200" algn="just" rtl="0">
              <a:lnSpc>
                <a:spcPct val="115000"/>
              </a:lnSpc>
              <a:spcBef>
                <a:spcPts val="0"/>
              </a:spcBef>
              <a:spcAft>
                <a:spcPts val="0"/>
              </a:spcAft>
              <a:buNone/>
            </a:pPr>
            <a:r>
              <a:rPr lang="en" sz="2050">
                <a:latin typeface="Roboto Light"/>
                <a:ea typeface="Roboto Light"/>
                <a:cs typeface="Roboto Light"/>
                <a:sym typeface="Roboto Light"/>
              </a:rPr>
              <a:t>Nhìn hình thì ta cũng có thể thấy được là khi ngưỡng bằng 52 thì kết quả khá tốt. Độ truy hồi (recall) là 99.512% cho việc dự đoán đúng kết quả là dữ liệu thực sự bất thường và điểm F1 cũng khá cao (95.01%).</a:t>
            </a:r>
            <a:endParaRPr sz="1350">
              <a:solidFill>
                <a:srgbClr val="000000"/>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endParaRPr sz="1600">
              <a:solidFill>
                <a:srgbClr val="000000"/>
              </a:solidFill>
              <a:highlight>
                <a:srgbClr val="FFFFFF"/>
              </a:highlight>
              <a:latin typeface="Arial"/>
              <a:ea typeface="Arial"/>
              <a:cs typeface="Arial"/>
              <a:sym typeface="Arial"/>
            </a:endParaRPr>
          </a:p>
          <a:p>
            <a:pPr marL="0" lvl="0" indent="0" algn="just" rtl="0">
              <a:spcBef>
                <a:spcPts val="0"/>
              </a:spcBef>
              <a:spcAft>
                <a:spcPts val="0"/>
              </a:spcAft>
              <a:buNone/>
            </a:pP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2">
                                            <p:txEl>
                                              <p:pRg st="0" end="0"/>
                                            </p:txEl>
                                          </p:spTgt>
                                        </p:tgtEl>
                                        <p:attrNameLst>
                                          <p:attrName>style.visibility</p:attrName>
                                        </p:attrNameLst>
                                      </p:cBhvr>
                                      <p:to>
                                        <p:strVal val="visible"/>
                                      </p:to>
                                    </p:set>
                                    <p:animEffect transition="in" filter="fade">
                                      <p:cBhvr>
                                        <p:cTn id="7" dur="1000"/>
                                        <p:tgtEl>
                                          <p:spTgt spid="15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2">
                                            <p:txEl>
                                              <p:pRg st="1" end="1"/>
                                            </p:txEl>
                                          </p:spTgt>
                                        </p:tgtEl>
                                        <p:attrNameLst>
                                          <p:attrName>style.visibility</p:attrName>
                                        </p:attrNameLst>
                                      </p:cBhvr>
                                      <p:to>
                                        <p:strVal val="visible"/>
                                      </p:to>
                                    </p:set>
                                    <p:animEffect transition="in" filter="fade">
                                      <p:cBhvr>
                                        <p:cTn id="12" dur="1000"/>
                                        <p:tgtEl>
                                          <p:spTgt spid="15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2">
                                            <p:txEl>
                                              <p:pRg st="2" end="2"/>
                                            </p:txEl>
                                          </p:spTgt>
                                        </p:tgtEl>
                                        <p:attrNameLst>
                                          <p:attrName>style.visibility</p:attrName>
                                        </p:attrNameLst>
                                      </p:cBhvr>
                                      <p:to>
                                        <p:strVal val="visible"/>
                                      </p:to>
                                    </p:set>
                                    <p:animEffect transition="in" filter="fade">
                                      <p:cBhvr>
                                        <p:cTn id="17" dur="1000"/>
                                        <p:tgtEl>
                                          <p:spTgt spid="15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2">
                                            <p:txEl>
                                              <p:pRg st="3" end="3"/>
                                            </p:txEl>
                                          </p:spTgt>
                                        </p:tgtEl>
                                        <p:attrNameLst>
                                          <p:attrName>style.visibility</p:attrName>
                                        </p:attrNameLst>
                                      </p:cBhvr>
                                      <p:to>
                                        <p:strVal val="visible"/>
                                      </p:to>
                                    </p:set>
                                    <p:animEffect transition="in" filter="fade">
                                      <p:cBhvr>
                                        <p:cTn id="22" dur="1000"/>
                                        <p:tgtEl>
                                          <p:spTgt spid="15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g247e17b9447_1_190"/>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08" name="Google Shape;1508;g247e17b9447_1_190"/>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09" name="Google Shape;1509;g247e17b9447_1_190"/>
          <p:cNvGrpSpPr/>
          <p:nvPr/>
        </p:nvGrpSpPr>
        <p:grpSpPr>
          <a:xfrm>
            <a:off x="8285261" y="293919"/>
            <a:ext cx="524681" cy="488069"/>
            <a:chOff x="827350" y="3629733"/>
            <a:chExt cx="1431600" cy="1332067"/>
          </a:xfrm>
        </p:grpSpPr>
        <p:sp>
          <p:nvSpPr>
            <p:cNvPr id="1510" name="Google Shape;1510;g247e17b9447_1_19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11" name="Google Shape;1511;g247e17b9447_1_19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12" name="Google Shape;1512;g247e17b9447_1_19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13" name="Google Shape;1513;g247e17b9447_1_190"/>
          <p:cNvGrpSpPr/>
          <p:nvPr/>
        </p:nvGrpSpPr>
        <p:grpSpPr>
          <a:xfrm>
            <a:off x="7846540" y="293931"/>
            <a:ext cx="326119" cy="303312"/>
            <a:chOff x="827350" y="3629733"/>
            <a:chExt cx="1431600" cy="1332067"/>
          </a:xfrm>
        </p:grpSpPr>
        <p:sp>
          <p:nvSpPr>
            <p:cNvPr id="1514" name="Google Shape;1514;g247e17b9447_1_19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15" name="Google Shape;1515;g247e17b9447_1_19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16" name="Google Shape;1516;g247e17b9447_1_19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17" name="Google Shape;1517;g247e17b9447_1_190"/>
          <p:cNvSpPr txBox="1">
            <a:spLocks noGrp="1"/>
          </p:cNvSpPr>
          <p:nvPr>
            <p:ph type="subTitle" idx="4294967295"/>
          </p:nvPr>
        </p:nvSpPr>
        <p:spPr>
          <a:xfrm>
            <a:off x="447950" y="1079575"/>
            <a:ext cx="81810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r>
              <a:rPr lang="en" sz="1950" b="1">
                <a:latin typeface="Roboto"/>
                <a:ea typeface="Roboto"/>
                <a:cs typeface="Roboto"/>
                <a:sym typeface="Roboto"/>
              </a:rPr>
              <a:t>Các bước thực hiện :</a:t>
            </a:r>
            <a:endParaRPr sz="19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Clr>
                <a:schemeClr val="lt1"/>
              </a:buClr>
              <a:buSzPts val="1950"/>
              <a:buFont typeface="Roboto Light"/>
              <a:buChar char="-"/>
            </a:pPr>
            <a:r>
              <a:rPr lang="en" sz="1950">
                <a:latin typeface="Roboto Light"/>
                <a:ea typeface="Roboto Light"/>
                <a:cs typeface="Roboto Light"/>
                <a:sym typeface="Roboto Light"/>
              </a:rPr>
              <a:t>Ta sẽ tạo kiến trúc mô hình Unet lần lượt với mô hình vgg16 và resnet làm sườn. </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Huấn luyện mô hình.</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So sánh 2 mô hình</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Chọn mô hình tốt nhất</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
          <p:cNvSpPr txBox="1">
            <a:spLocks noGrp="1"/>
          </p:cNvSpPr>
          <p:nvPr>
            <p:ph type="title"/>
          </p:nvPr>
        </p:nvSpPr>
        <p:spPr>
          <a:xfrm>
            <a:off x="1909150" y="540000"/>
            <a:ext cx="6514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a:latin typeface="Roboto"/>
                <a:ea typeface="Roboto"/>
                <a:cs typeface="Roboto"/>
                <a:sym typeface="Roboto"/>
              </a:rPr>
              <a:t>Giới thiệu giải pháp của đề tài</a:t>
            </a:r>
            <a:endParaRPr>
              <a:latin typeface="Roboto"/>
              <a:ea typeface="Roboto"/>
              <a:cs typeface="Roboto"/>
              <a:sym typeface="Roboto"/>
            </a:endParaRPr>
          </a:p>
        </p:txBody>
      </p:sp>
      <p:sp>
        <p:nvSpPr>
          <p:cNvPr id="381" name="Google Shape;381;p5"/>
          <p:cNvSpPr txBox="1">
            <a:spLocks noGrp="1"/>
          </p:cNvSpPr>
          <p:nvPr>
            <p:ph type="subTitle" idx="1"/>
          </p:nvPr>
        </p:nvSpPr>
        <p:spPr>
          <a:xfrm>
            <a:off x="5008448" y="1465279"/>
            <a:ext cx="23154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Robot</a:t>
            </a:r>
            <a:endParaRPr>
              <a:latin typeface="Roboto"/>
              <a:ea typeface="Roboto"/>
              <a:cs typeface="Roboto"/>
              <a:sym typeface="Roboto"/>
            </a:endParaRPr>
          </a:p>
        </p:txBody>
      </p:sp>
      <p:sp>
        <p:nvSpPr>
          <p:cNvPr id="382" name="Google Shape;382;p5"/>
          <p:cNvSpPr txBox="1">
            <a:spLocks noGrp="1"/>
          </p:cNvSpPr>
          <p:nvPr>
            <p:ph type="subTitle" idx="2"/>
          </p:nvPr>
        </p:nvSpPr>
        <p:spPr>
          <a:xfrm>
            <a:off x="5008451" y="1751350"/>
            <a:ext cx="30615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Có thể di chuyển trên tường, chụp ảnh và gửi ảnh</a:t>
            </a:r>
            <a:endParaRPr>
              <a:latin typeface="Roboto"/>
              <a:ea typeface="Roboto"/>
              <a:cs typeface="Roboto"/>
              <a:sym typeface="Roboto"/>
            </a:endParaRPr>
          </a:p>
        </p:txBody>
      </p:sp>
      <p:sp>
        <p:nvSpPr>
          <p:cNvPr id="383" name="Google Shape;383;p5"/>
          <p:cNvSpPr txBox="1">
            <a:spLocks noGrp="1"/>
          </p:cNvSpPr>
          <p:nvPr>
            <p:ph type="subTitle" idx="7"/>
          </p:nvPr>
        </p:nvSpPr>
        <p:spPr>
          <a:xfrm>
            <a:off x="5008450" y="2428206"/>
            <a:ext cx="23262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Ứng dụng điện thoại</a:t>
            </a:r>
            <a:endParaRPr>
              <a:latin typeface="Roboto"/>
              <a:ea typeface="Roboto"/>
              <a:cs typeface="Roboto"/>
              <a:sym typeface="Roboto"/>
            </a:endParaRPr>
          </a:p>
        </p:txBody>
      </p:sp>
      <p:sp>
        <p:nvSpPr>
          <p:cNvPr id="384" name="Google Shape;384;p5"/>
          <p:cNvSpPr txBox="1">
            <a:spLocks noGrp="1"/>
          </p:cNvSpPr>
          <p:nvPr>
            <p:ph type="subTitle" idx="8"/>
          </p:nvPr>
        </p:nvSpPr>
        <p:spPr>
          <a:xfrm>
            <a:off x="5008449" y="2716663"/>
            <a:ext cx="30615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Điều khiển robot và hiển thị kết quả dự đoán </a:t>
            </a:r>
            <a:endParaRPr>
              <a:latin typeface="Roboto"/>
              <a:ea typeface="Roboto"/>
              <a:cs typeface="Roboto"/>
              <a:sym typeface="Roboto"/>
            </a:endParaRPr>
          </a:p>
        </p:txBody>
      </p:sp>
      <p:grpSp>
        <p:nvGrpSpPr>
          <p:cNvPr id="385" name="Google Shape;385;p5"/>
          <p:cNvGrpSpPr/>
          <p:nvPr/>
        </p:nvGrpSpPr>
        <p:grpSpPr>
          <a:xfrm>
            <a:off x="7801545" y="157859"/>
            <a:ext cx="820307" cy="763275"/>
            <a:chOff x="827350" y="3629733"/>
            <a:chExt cx="1431600" cy="1332067"/>
          </a:xfrm>
        </p:grpSpPr>
        <p:sp>
          <p:nvSpPr>
            <p:cNvPr id="386" name="Google Shape;386;p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 name="Google Shape;389;p5"/>
          <p:cNvGrpSpPr/>
          <p:nvPr/>
        </p:nvGrpSpPr>
        <p:grpSpPr>
          <a:xfrm>
            <a:off x="7588634" y="921113"/>
            <a:ext cx="520673" cy="484473"/>
            <a:chOff x="827350" y="3629733"/>
            <a:chExt cx="1431600" cy="1332067"/>
          </a:xfrm>
        </p:grpSpPr>
        <p:sp>
          <p:nvSpPr>
            <p:cNvPr id="390" name="Google Shape;390;p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Google Shape;393;p5"/>
          <p:cNvSpPr txBox="1">
            <a:spLocks noGrp="1"/>
          </p:cNvSpPr>
          <p:nvPr>
            <p:ph type="subTitle" idx="7"/>
          </p:nvPr>
        </p:nvSpPr>
        <p:spPr>
          <a:xfrm>
            <a:off x="5008450" y="3403506"/>
            <a:ext cx="2326200" cy="457200"/>
          </a:xfrm>
          <a:prstGeom prst="rect">
            <a:avLst/>
          </a:prstGeom>
          <a:noFill/>
          <a:ln>
            <a:noFill/>
          </a:ln>
        </p:spPr>
        <p:txBody>
          <a:bodyPr spcFirstLastPara="1" wrap="square" lIns="0" tIns="91425" rIns="0" bIns="91425" anchor="b"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Học máy</a:t>
            </a:r>
            <a:endParaRPr>
              <a:latin typeface="Roboto"/>
              <a:ea typeface="Roboto"/>
              <a:cs typeface="Roboto"/>
              <a:sym typeface="Roboto"/>
            </a:endParaRPr>
          </a:p>
        </p:txBody>
      </p:sp>
      <p:sp>
        <p:nvSpPr>
          <p:cNvPr id="394" name="Google Shape;394;p5"/>
          <p:cNvSpPr txBox="1">
            <a:spLocks noGrp="1"/>
          </p:cNvSpPr>
          <p:nvPr>
            <p:ph type="subTitle" idx="8"/>
          </p:nvPr>
        </p:nvSpPr>
        <p:spPr>
          <a:xfrm>
            <a:off x="5008449" y="3682000"/>
            <a:ext cx="3061500" cy="4845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SzPts val="1400"/>
              <a:buNone/>
            </a:pPr>
            <a:r>
              <a:rPr lang="en">
                <a:latin typeface="Roboto"/>
                <a:ea typeface="Roboto"/>
                <a:cs typeface="Roboto"/>
                <a:sym typeface="Roboto"/>
              </a:rPr>
              <a:t>Mô hình được triển khai lên đám mây để dự đoán tỉ lệ xác định vết nứt</a:t>
            </a:r>
            <a:endParaRPr>
              <a:latin typeface="Roboto"/>
              <a:ea typeface="Roboto"/>
              <a:cs typeface="Roboto"/>
              <a:sym typeface="Roboto"/>
            </a:endParaRPr>
          </a:p>
        </p:txBody>
      </p:sp>
      <p:grpSp>
        <p:nvGrpSpPr>
          <p:cNvPr id="395" name="Google Shape;395;p5"/>
          <p:cNvGrpSpPr/>
          <p:nvPr/>
        </p:nvGrpSpPr>
        <p:grpSpPr>
          <a:xfrm>
            <a:off x="275274" y="4470417"/>
            <a:ext cx="605424" cy="573189"/>
            <a:chOff x="827350" y="3629733"/>
            <a:chExt cx="1431600" cy="1332067"/>
          </a:xfrm>
        </p:grpSpPr>
        <p:sp>
          <p:nvSpPr>
            <p:cNvPr id="396" name="Google Shape;396;p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9" name="Google Shape;399;p5"/>
          <p:cNvGrpSpPr/>
          <p:nvPr/>
        </p:nvGrpSpPr>
        <p:grpSpPr>
          <a:xfrm>
            <a:off x="157885" y="4090446"/>
            <a:ext cx="401278" cy="379906"/>
            <a:chOff x="827350" y="3629733"/>
            <a:chExt cx="1431600" cy="1332067"/>
          </a:xfrm>
        </p:grpSpPr>
        <p:sp>
          <p:nvSpPr>
            <p:cNvPr id="400" name="Google Shape;400;p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 name="Google Shape;403;p5"/>
          <p:cNvGrpSpPr/>
          <p:nvPr/>
        </p:nvGrpSpPr>
        <p:grpSpPr>
          <a:xfrm>
            <a:off x="924995" y="4870202"/>
            <a:ext cx="182959" cy="173302"/>
            <a:chOff x="827350" y="3629733"/>
            <a:chExt cx="1431600" cy="1332067"/>
          </a:xfrm>
        </p:grpSpPr>
        <p:sp>
          <p:nvSpPr>
            <p:cNvPr id="404" name="Google Shape;404;p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7" name="Google Shape;407;p5"/>
          <p:cNvPicPr preferRelativeResize="0"/>
          <p:nvPr/>
        </p:nvPicPr>
        <p:blipFill rotWithShape="1">
          <a:blip r:embed="rId3">
            <a:alphaModFix/>
          </a:blip>
          <a:srcRect/>
          <a:stretch/>
        </p:blipFill>
        <p:spPr>
          <a:xfrm>
            <a:off x="637174" y="1595700"/>
            <a:ext cx="4080796" cy="257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1000"/>
                                        <p:tgtEl>
                                          <p:spTgt spid="3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3"/>
                                        </p:tgtEl>
                                        <p:attrNameLst>
                                          <p:attrName>style.visibility</p:attrName>
                                        </p:attrNameLst>
                                      </p:cBhvr>
                                      <p:to>
                                        <p:strVal val="visible"/>
                                      </p:to>
                                    </p:set>
                                    <p:animEffect transition="in" filter="fade">
                                      <p:cBhvr>
                                        <p:cTn id="15" dur="1000"/>
                                        <p:tgtEl>
                                          <p:spTgt spid="383"/>
                                        </p:tgtEl>
                                      </p:cBhvr>
                                    </p:animEffect>
                                  </p:childTnLst>
                                </p:cTn>
                              </p:par>
                              <p:par>
                                <p:cTn id="16" presetID="10" presetClass="entr" presetSubtype="0" fill="hold" nodeType="with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0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3"/>
                                        </p:tgtEl>
                                        <p:attrNameLst>
                                          <p:attrName>style.visibility</p:attrName>
                                        </p:attrNameLst>
                                      </p:cBhvr>
                                      <p:to>
                                        <p:strVal val="visible"/>
                                      </p:to>
                                    </p:set>
                                    <p:animEffect transition="in" filter="fade">
                                      <p:cBhvr>
                                        <p:cTn id="23" dur="1000"/>
                                        <p:tgtEl>
                                          <p:spTgt spid="393"/>
                                        </p:tgtEl>
                                      </p:cBhvr>
                                    </p:animEffect>
                                  </p:childTnLst>
                                </p:cTn>
                              </p:par>
                              <p:par>
                                <p:cTn id="24" presetID="10" presetClass="entr" presetSubtype="0" fill="hold" nodeType="withEffect">
                                  <p:stCondLst>
                                    <p:cond delay="0"/>
                                  </p:stCondLst>
                                  <p:childTnLst>
                                    <p:set>
                                      <p:cBhvr>
                                        <p:cTn id="25" dur="1" fill="hold">
                                          <p:stCondLst>
                                            <p:cond delay="0"/>
                                          </p:stCondLst>
                                        </p:cTn>
                                        <p:tgtEl>
                                          <p:spTgt spid="394"/>
                                        </p:tgtEl>
                                        <p:attrNameLst>
                                          <p:attrName>style.visibility</p:attrName>
                                        </p:attrNameLst>
                                      </p:cBhvr>
                                      <p:to>
                                        <p:strVal val="visible"/>
                                      </p:to>
                                    </p:set>
                                    <p:animEffect transition="in" filter="fade">
                                      <p:cBhvr>
                                        <p:cTn id="26" dur="1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Google Shape;1522;g247e17b9447_1_286"/>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23" name="Google Shape;1523;g247e17b9447_1_286"/>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24" name="Google Shape;1524;g247e17b9447_1_286"/>
          <p:cNvGrpSpPr/>
          <p:nvPr/>
        </p:nvGrpSpPr>
        <p:grpSpPr>
          <a:xfrm>
            <a:off x="8285261" y="293919"/>
            <a:ext cx="524681" cy="488069"/>
            <a:chOff x="827350" y="3629733"/>
            <a:chExt cx="1431600" cy="1332067"/>
          </a:xfrm>
        </p:grpSpPr>
        <p:sp>
          <p:nvSpPr>
            <p:cNvPr id="1525" name="Google Shape;1525;g247e17b9447_1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26" name="Google Shape;1526;g247e17b9447_1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27" name="Google Shape;1527;g247e17b9447_1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28" name="Google Shape;1528;g247e17b9447_1_286"/>
          <p:cNvGrpSpPr/>
          <p:nvPr/>
        </p:nvGrpSpPr>
        <p:grpSpPr>
          <a:xfrm>
            <a:off x="7846540" y="293931"/>
            <a:ext cx="326119" cy="303312"/>
            <a:chOff x="827350" y="3629733"/>
            <a:chExt cx="1431600" cy="1332067"/>
          </a:xfrm>
        </p:grpSpPr>
        <p:sp>
          <p:nvSpPr>
            <p:cNvPr id="1529" name="Google Shape;1529;g247e17b9447_1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30" name="Google Shape;1530;g247e17b9447_1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31" name="Google Shape;1531;g247e17b9447_1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32" name="Google Shape;1532;g247e17b9447_1_286"/>
          <p:cNvSpPr txBox="1">
            <a:spLocks noGrp="1"/>
          </p:cNvSpPr>
          <p:nvPr>
            <p:ph type="subTitle" idx="4294967295"/>
          </p:nvPr>
        </p:nvSpPr>
        <p:spPr>
          <a:xfrm>
            <a:off x="447950" y="1079575"/>
            <a:ext cx="8181000" cy="35208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r>
              <a:rPr lang="en" sz="2050" b="1">
                <a:latin typeface="Roboto"/>
                <a:ea typeface="Roboto"/>
                <a:cs typeface="Roboto"/>
                <a:sym typeface="Roboto"/>
              </a:rPr>
              <a:t>Dữ liệu lấy mẫu:</a:t>
            </a:r>
            <a:endParaRPr sz="19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Clr>
                <a:schemeClr val="lt1"/>
              </a:buClr>
              <a:buSzPts val="1950"/>
              <a:buFont typeface="Roboto Light"/>
              <a:buChar char="-"/>
            </a:pPr>
            <a:r>
              <a:rPr lang="en" sz="1950">
                <a:latin typeface="Roboto Light"/>
                <a:ea typeface="Roboto Light"/>
                <a:cs typeface="Roboto Light"/>
                <a:sym typeface="Roboto Light"/>
              </a:rPr>
              <a:t>600 ảnh gốc có lỗi bề mặt</a:t>
            </a:r>
            <a:endParaRPr sz="1950">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600 ảnh dưới dạng mặt nạ của ảnh gốc</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g247e17b9447_1_316"/>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38" name="Google Shape;1538;g247e17b9447_1_316"/>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39" name="Google Shape;1539;g247e17b9447_1_316"/>
          <p:cNvGrpSpPr/>
          <p:nvPr/>
        </p:nvGrpSpPr>
        <p:grpSpPr>
          <a:xfrm>
            <a:off x="8285261" y="293919"/>
            <a:ext cx="524681" cy="488069"/>
            <a:chOff x="827350" y="3629733"/>
            <a:chExt cx="1431600" cy="1332067"/>
          </a:xfrm>
        </p:grpSpPr>
        <p:sp>
          <p:nvSpPr>
            <p:cNvPr id="1540" name="Google Shape;1540;g247e17b9447_1_31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41" name="Google Shape;1541;g247e17b9447_1_31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42" name="Google Shape;1542;g247e17b9447_1_31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43" name="Google Shape;1543;g247e17b9447_1_316"/>
          <p:cNvGrpSpPr/>
          <p:nvPr/>
        </p:nvGrpSpPr>
        <p:grpSpPr>
          <a:xfrm>
            <a:off x="7846540" y="293931"/>
            <a:ext cx="326119" cy="303312"/>
            <a:chOff x="827350" y="3629733"/>
            <a:chExt cx="1431600" cy="1332067"/>
          </a:xfrm>
        </p:grpSpPr>
        <p:sp>
          <p:nvSpPr>
            <p:cNvPr id="1544" name="Google Shape;1544;g247e17b9447_1_31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45" name="Google Shape;1545;g247e17b9447_1_31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46" name="Google Shape;1546;g247e17b9447_1_31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47" name="Google Shape;1547;g247e17b9447_1_316"/>
          <p:cNvSpPr txBox="1">
            <a:spLocks noGrp="1"/>
          </p:cNvSpPr>
          <p:nvPr>
            <p:ph type="subTitle" idx="4294967295"/>
          </p:nvPr>
        </p:nvSpPr>
        <p:spPr>
          <a:xfrm>
            <a:off x="447950" y="1079575"/>
            <a:ext cx="8181000" cy="38424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None/>
            </a:pPr>
            <a:r>
              <a:rPr lang="en" sz="2050" b="1">
                <a:latin typeface="Roboto"/>
                <a:ea typeface="Roboto"/>
                <a:cs typeface="Roboto"/>
                <a:sym typeface="Roboto"/>
              </a:rPr>
              <a:t>Đối với mô hình UnetVGG16:</a:t>
            </a:r>
            <a:endParaRPr sz="1950" b="0" i="0" u="none" strike="noStrike" cap="none">
              <a:solidFill>
                <a:schemeClr val="lt1"/>
              </a:solidFill>
              <a:latin typeface="Roboto Light"/>
              <a:ea typeface="Roboto Light"/>
              <a:cs typeface="Roboto Light"/>
              <a:sym typeface="Roboto Light"/>
            </a:endParaRPr>
          </a:p>
          <a:p>
            <a:pPr marL="457200" marR="0" lvl="0" indent="-352425" algn="l" rtl="0">
              <a:lnSpc>
                <a:spcPct val="100000"/>
              </a:lnSpc>
              <a:spcBef>
                <a:spcPts val="0"/>
              </a:spcBef>
              <a:spcAft>
                <a:spcPts val="0"/>
              </a:spcAft>
              <a:buSzPts val="1950"/>
              <a:buFont typeface="Roboto Light"/>
              <a:buChar char="-"/>
            </a:pPr>
            <a:r>
              <a:rPr lang="en" sz="1950">
                <a:latin typeface="Roboto Light"/>
                <a:ea typeface="Roboto Light"/>
                <a:cs typeface="Roboto Light"/>
                <a:sym typeface="Roboto Light"/>
              </a:rPr>
              <a:t>Ta sẽ khởi tạo kiến trúc mô hình UnetVgg16 được đề xuất bởi nghiên cứu của tác giả Pavel Iakubovskii. </a:t>
            </a:r>
            <a:r>
              <a:rPr lang="en" sz="1950">
                <a:solidFill>
                  <a:schemeClr val="hlink"/>
                </a:solidFill>
                <a:uFill>
                  <a:noFill/>
                </a:uFill>
                <a:latin typeface="Roboto Light"/>
                <a:ea typeface="Roboto Light"/>
                <a:cs typeface="Roboto Light"/>
                <a:sym typeface="Roboto Light"/>
                <a:hlinkClick r:id="rId3"/>
              </a:rPr>
              <a:t>https://github.com/qubvel/segmentation_models</a:t>
            </a: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0" marR="0" lvl="0" indent="0" algn="l" rtl="0">
              <a:lnSpc>
                <a:spcPct val="100000"/>
              </a:lnSpc>
              <a:spcBef>
                <a:spcPts val="0"/>
              </a:spcBef>
              <a:spcAft>
                <a:spcPts val="0"/>
              </a:spcAft>
              <a:buNone/>
            </a:pPr>
            <a:r>
              <a:rPr lang="en" sz="1950">
                <a:latin typeface="Roboto Light"/>
                <a:ea typeface="Roboto Light"/>
                <a:cs typeface="Roboto Light"/>
                <a:sym typeface="Roboto Light"/>
              </a:rPr>
              <a:t>	Kiến trúc này được tích hợp sẵn trong thư viện Tensorflow Keras.</a:t>
            </a: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548" name="Google Shape;1548;g247e17b9447_1_316"/>
          <p:cNvPicPr preferRelativeResize="0"/>
          <p:nvPr/>
        </p:nvPicPr>
        <p:blipFill>
          <a:blip r:embed="rId4">
            <a:alphaModFix/>
          </a:blip>
          <a:stretch>
            <a:fillRect/>
          </a:stretch>
        </p:blipFill>
        <p:spPr>
          <a:xfrm>
            <a:off x="946425" y="2109275"/>
            <a:ext cx="6900125" cy="2328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g247e17b9447_1_337"/>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54" name="Google Shape;1554;g247e17b9447_1_337"/>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55" name="Google Shape;1555;g247e17b9447_1_337"/>
          <p:cNvGrpSpPr/>
          <p:nvPr/>
        </p:nvGrpSpPr>
        <p:grpSpPr>
          <a:xfrm>
            <a:off x="8285261" y="293919"/>
            <a:ext cx="524681" cy="488069"/>
            <a:chOff x="827350" y="3629733"/>
            <a:chExt cx="1431600" cy="1332067"/>
          </a:xfrm>
        </p:grpSpPr>
        <p:sp>
          <p:nvSpPr>
            <p:cNvPr id="1556" name="Google Shape;1556;g247e17b9447_1_3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57" name="Google Shape;1557;g247e17b9447_1_3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58" name="Google Shape;1558;g247e17b9447_1_3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59" name="Google Shape;1559;g247e17b9447_1_337"/>
          <p:cNvGrpSpPr/>
          <p:nvPr/>
        </p:nvGrpSpPr>
        <p:grpSpPr>
          <a:xfrm>
            <a:off x="7846540" y="293931"/>
            <a:ext cx="326119" cy="303312"/>
            <a:chOff x="827350" y="3629733"/>
            <a:chExt cx="1431600" cy="1332067"/>
          </a:xfrm>
        </p:grpSpPr>
        <p:sp>
          <p:nvSpPr>
            <p:cNvPr id="1560" name="Google Shape;1560;g247e17b9447_1_3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61" name="Google Shape;1561;g247e17b9447_1_3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62" name="Google Shape;1562;g247e17b9447_1_3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63" name="Google Shape;1563;g247e17b9447_1_337"/>
          <p:cNvSpPr txBox="1">
            <a:spLocks noGrp="1"/>
          </p:cNvSpPr>
          <p:nvPr>
            <p:ph type="subTitle" idx="4294967295"/>
          </p:nvPr>
        </p:nvSpPr>
        <p:spPr>
          <a:xfrm>
            <a:off x="205650" y="1111175"/>
            <a:ext cx="8181000" cy="38424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Mô hình UnetVGG16:</a:t>
            </a:r>
            <a:endParaRPr sz="2050" b="0" i="0" u="none" strike="noStrike" cap="none">
              <a:solidFill>
                <a:schemeClr val="lt1"/>
              </a:solidFill>
              <a:latin typeface="Roboto Light"/>
              <a:ea typeface="Roboto Light"/>
              <a:cs typeface="Roboto Light"/>
              <a:sym typeface="Roboto Light"/>
            </a:endParaRPr>
          </a:p>
          <a:p>
            <a:pPr marL="0" marR="0" lvl="0" indent="0" algn="just" rtl="0">
              <a:lnSpc>
                <a:spcPct val="100000"/>
              </a:lnSpc>
              <a:spcBef>
                <a:spcPts val="0"/>
              </a:spcBef>
              <a:spcAft>
                <a:spcPts val="0"/>
              </a:spcAft>
              <a:buNone/>
            </a:pPr>
            <a:endParaRPr sz="20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Đối với kiến trúc này ta sử dụng nguồn đầu vào ở dạng (448,448,3) và đầu ra ở dạng (448,448,1). </a:t>
            </a: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Sử dụng hàm tối ưu lần lượt là Adam và SGD (momentum=0.9), batchsize=6, số epoch=50. </a:t>
            </a: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Cách tính độ mất mát trong phần này được tính theo bce_jaccard_loss. </a:t>
            </a: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Cách đánh giá hiệu suất là dựa trên cách tính chỉ số IoU và chỉ số Dice.</a:t>
            </a: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g247e17b9447_1_353"/>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69" name="Google Shape;1569;g247e17b9447_1_353"/>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70" name="Google Shape;1570;g247e17b9447_1_353"/>
          <p:cNvGrpSpPr/>
          <p:nvPr/>
        </p:nvGrpSpPr>
        <p:grpSpPr>
          <a:xfrm>
            <a:off x="8285261" y="293919"/>
            <a:ext cx="524681" cy="488069"/>
            <a:chOff x="827350" y="3629733"/>
            <a:chExt cx="1431600" cy="1332067"/>
          </a:xfrm>
        </p:grpSpPr>
        <p:sp>
          <p:nvSpPr>
            <p:cNvPr id="1571" name="Google Shape;1571;g247e17b9447_1_3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72" name="Google Shape;1572;g247e17b9447_1_3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73" name="Google Shape;1573;g247e17b9447_1_3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74" name="Google Shape;1574;g247e17b9447_1_353"/>
          <p:cNvGrpSpPr/>
          <p:nvPr/>
        </p:nvGrpSpPr>
        <p:grpSpPr>
          <a:xfrm>
            <a:off x="7846540" y="293931"/>
            <a:ext cx="326119" cy="303312"/>
            <a:chOff x="827350" y="3629733"/>
            <a:chExt cx="1431600" cy="1332067"/>
          </a:xfrm>
        </p:grpSpPr>
        <p:sp>
          <p:nvSpPr>
            <p:cNvPr id="1575" name="Google Shape;1575;g247e17b9447_1_3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76" name="Google Shape;1576;g247e17b9447_1_3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77" name="Google Shape;1577;g247e17b9447_1_3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78" name="Google Shape;1578;g247e17b9447_1_353"/>
          <p:cNvSpPr txBox="1">
            <a:spLocks noGrp="1"/>
          </p:cNvSpPr>
          <p:nvPr>
            <p:ph type="subTitle" idx="4294967295"/>
          </p:nvPr>
        </p:nvSpPr>
        <p:spPr>
          <a:xfrm>
            <a:off x="205650" y="1111175"/>
            <a:ext cx="8181000" cy="38424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Đối với mô hình UnetResnet50:</a:t>
            </a:r>
            <a:endParaRPr sz="2050" b="0" i="0" u="none" strike="noStrike" cap="none">
              <a:solidFill>
                <a:schemeClr val="lt1"/>
              </a:solidFill>
              <a:latin typeface="Roboto Light"/>
              <a:ea typeface="Roboto Light"/>
              <a:cs typeface="Roboto Light"/>
              <a:sym typeface="Roboto Light"/>
            </a:endParaRPr>
          </a:p>
          <a:p>
            <a:pPr marL="0" marR="0" lvl="0" indent="0" algn="just" rtl="0">
              <a:lnSpc>
                <a:spcPct val="100000"/>
              </a:lnSpc>
              <a:spcBef>
                <a:spcPts val="0"/>
              </a:spcBef>
              <a:spcAft>
                <a:spcPts val="0"/>
              </a:spcAft>
              <a:buNone/>
            </a:pPr>
            <a:endParaRPr sz="20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Ta cũng làm tương tự như mô hình UnetVGG16 (chỉ thay kiến trúc sườn VGG16 thành Resnet50)</a:t>
            </a: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g247e17b9447_1_371"/>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84" name="Google Shape;1584;g247e17b9447_1_371"/>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585" name="Google Shape;1585;g247e17b9447_1_371"/>
          <p:cNvGrpSpPr/>
          <p:nvPr/>
        </p:nvGrpSpPr>
        <p:grpSpPr>
          <a:xfrm>
            <a:off x="8285261" y="293919"/>
            <a:ext cx="524681" cy="488069"/>
            <a:chOff x="827350" y="3629733"/>
            <a:chExt cx="1431600" cy="1332067"/>
          </a:xfrm>
        </p:grpSpPr>
        <p:sp>
          <p:nvSpPr>
            <p:cNvPr id="1586" name="Google Shape;1586;g247e17b9447_1_37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87" name="Google Shape;1587;g247e17b9447_1_37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88" name="Google Shape;1588;g247e17b9447_1_37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589" name="Google Shape;1589;g247e17b9447_1_371"/>
          <p:cNvGrpSpPr/>
          <p:nvPr/>
        </p:nvGrpSpPr>
        <p:grpSpPr>
          <a:xfrm>
            <a:off x="7846540" y="293931"/>
            <a:ext cx="326119" cy="303312"/>
            <a:chOff x="827350" y="3629733"/>
            <a:chExt cx="1431600" cy="1332067"/>
          </a:xfrm>
        </p:grpSpPr>
        <p:sp>
          <p:nvSpPr>
            <p:cNvPr id="1590" name="Google Shape;1590;g247e17b9447_1_37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91" name="Google Shape;1591;g247e17b9447_1_37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592" name="Google Shape;1592;g247e17b9447_1_37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593" name="Google Shape;1593;g247e17b9447_1_371"/>
          <p:cNvSpPr txBox="1">
            <a:spLocks noGrp="1"/>
          </p:cNvSpPr>
          <p:nvPr>
            <p:ph type="subTitle" idx="4294967295"/>
          </p:nvPr>
        </p:nvSpPr>
        <p:spPr>
          <a:xfrm>
            <a:off x="205650" y="1111175"/>
            <a:ext cx="8181000" cy="38424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0000"/>
              </a:lnSpc>
              <a:spcBef>
                <a:spcPts val="0"/>
              </a:spcBef>
              <a:spcAft>
                <a:spcPts val="0"/>
              </a:spcAft>
              <a:buClr>
                <a:schemeClr val="lt1"/>
              </a:buClr>
              <a:buSzPts val="1400"/>
              <a:buFont typeface="Karla"/>
              <a:buNone/>
            </a:pPr>
            <a:r>
              <a:rPr lang="en" sz="2150" b="1">
                <a:latin typeface="Roboto"/>
                <a:ea typeface="Roboto"/>
                <a:cs typeface="Roboto"/>
                <a:sym typeface="Roboto"/>
              </a:rPr>
              <a:t>Kết quả mô hình đạt được:</a:t>
            </a:r>
            <a:endParaRPr sz="21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21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pic>
        <p:nvPicPr>
          <p:cNvPr id="1594" name="Google Shape;1594;g247e17b9447_1_371"/>
          <p:cNvPicPr preferRelativeResize="0"/>
          <p:nvPr/>
        </p:nvPicPr>
        <p:blipFill>
          <a:blip r:embed="rId3">
            <a:alphaModFix/>
          </a:blip>
          <a:stretch>
            <a:fillRect/>
          </a:stretch>
        </p:blipFill>
        <p:spPr>
          <a:xfrm>
            <a:off x="921225" y="1582525"/>
            <a:ext cx="7175201" cy="1179875"/>
          </a:xfrm>
          <a:prstGeom prst="rect">
            <a:avLst/>
          </a:prstGeom>
          <a:noFill/>
          <a:ln>
            <a:noFill/>
          </a:ln>
        </p:spPr>
      </p:pic>
      <p:sp>
        <p:nvSpPr>
          <p:cNvPr id="1595" name="Google Shape;1595;g247e17b9447_1_371"/>
          <p:cNvSpPr txBox="1">
            <a:spLocks noGrp="1"/>
          </p:cNvSpPr>
          <p:nvPr>
            <p:ph type="subTitle" idx="4294967295"/>
          </p:nvPr>
        </p:nvSpPr>
        <p:spPr>
          <a:xfrm>
            <a:off x="205650" y="2762400"/>
            <a:ext cx="8181000" cy="38424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lt1"/>
              </a:buClr>
              <a:buSzPts val="1400"/>
              <a:buFont typeface="Karla"/>
              <a:buNone/>
            </a:pPr>
            <a:endParaRPr sz="2150">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r>
              <a:rPr lang="en" sz="1850">
                <a:latin typeface="Roboto"/>
                <a:ea typeface="Roboto"/>
                <a:cs typeface="Roboto"/>
                <a:sym typeface="Roboto"/>
              </a:rPr>
              <a:t>Kết quả cho ta thấy là mô hình UnetResnet50 có kết quả tốt hơn so với mô hình UnetVGG16 trong trường hợp này. Và độ khớp IoU của dữ liệu khá cao, lên đến: 85.49%</a:t>
            </a:r>
            <a:endParaRPr sz="1850"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g247e17b9447_1_403"/>
          <p:cNvSpPr/>
          <p:nvPr/>
        </p:nvSpPr>
        <p:spPr>
          <a:xfrm>
            <a:off x="323525" y="205500"/>
            <a:ext cx="7573500" cy="6456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01" name="Google Shape;1601;g247e17b9447_1_403"/>
          <p:cNvSpPr txBox="1">
            <a:spLocks noGrp="1"/>
          </p:cNvSpPr>
          <p:nvPr>
            <p:ph type="title"/>
          </p:nvPr>
        </p:nvSpPr>
        <p:spPr>
          <a:xfrm>
            <a:off x="424125" y="241950"/>
            <a:ext cx="75240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2500">
                <a:latin typeface="Roboto"/>
                <a:ea typeface="Roboto"/>
                <a:cs typeface="Roboto"/>
                <a:sym typeface="Roboto"/>
              </a:rPr>
              <a:t>Mô hình học máy phân đoạn vùng dữ liệu lỗi</a:t>
            </a:r>
            <a:endParaRPr sz="3000">
              <a:latin typeface="Roboto"/>
              <a:ea typeface="Roboto"/>
              <a:cs typeface="Roboto"/>
              <a:sym typeface="Roboto"/>
            </a:endParaRPr>
          </a:p>
        </p:txBody>
      </p:sp>
      <p:grpSp>
        <p:nvGrpSpPr>
          <p:cNvPr id="1602" name="Google Shape;1602;g247e17b9447_1_403"/>
          <p:cNvGrpSpPr/>
          <p:nvPr/>
        </p:nvGrpSpPr>
        <p:grpSpPr>
          <a:xfrm>
            <a:off x="8285261" y="293919"/>
            <a:ext cx="524681" cy="488069"/>
            <a:chOff x="827350" y="3629733"/>
            <a:chExt cx="1431600" cy="1332067"/>
          </a:xfrm>
        </p:grpSpPr>
        <p:sp>
          <p:nvSpPr>
            <p:cNvPr id="1603" name="Google Shape;1603;g247e17b9447_1_40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04" name="Google Shape;1604;g247e17b9447_1_40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05" name="Google Shape;1605;g247e17b9447_1_40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606" name="Google Shape;1606;g247e17b9447_1_403"/>
          <p:cNvGrpSpPr/>
          <p:nvPr/>
        </p:nvGrpSpPr>
        <p:grpSpPr>
          <a:xfrm>
            <a:off x="7846540" y="293931"/>
            <a:ext cx="326119" cy="303312"/>
            <a:chOff x="827350" y="3629733"/>
            <a:chExt cx="1431600" cy="1332067"/>
          </a:xfrm>
        </p:grpSpPr>
        <p:sp>
          <p:nvSpPr>
            <p:cNvPr id="1607" name="Google Shape;1607;g247e17b9447_1_40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08" name="Google Shape;1608;g247e17b9447_1_40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09" name="Google Shape;1609;g247e17b9447_1_40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610" name="Google Shape;1610;g247e17b9447_1_403"/>
          <p:cNvSpPr txBox="1">
            <a:spLocks noGrp="1"/>
          </p:cNvSpPr>
          <p:nvPr>
            <p:ph type="subTitle" idx="4294967295"/>
          </p:nvPr>
        </p:nvSpPr>
        <p:spPr>
          <a:xfrm>
            <a:off x="228725" y="851100"/>
            <a:ext cx="8181000" cy="3842400"/>
          </a:xfrm>
          <a:prstGeom prst="rect">
            <a:avLst/>
          </a:prstGeom>
          <a:noFill/>
          <a:ln>
            <a:noFill/>
          </a:ln>
        </p:spPr>
        <p:txBody>
          <a:bodyPr spcFirstLastPara="1" wrap="square" lIns="91425" tIns="91425" rIns="91425" bIns="91425" anchor="t" anchorCtr="0">
            <a:noAutofit/>
          </a:bodyPr>
          <a:lstStyle/>
          <a:p>
            <a:pPr marL="457200" marR="0" lvl="0" indent="0" algn="just" rtl="0">
              <a:lnSpc>
                <a:spcPct val="100000"/>
              </a:lnSpc>
              <a:spcBef>
                <a:spcPts val="0"/>
              </a:spcBef>
              <a:spcAft>
                <a:spcPts val="0"/>
              </a:spcAft>
              <a:buClr>
                <a:schemeClr val="lt1"/>
              </a:buClr>
              <a:buSzPts val="1400"/>
              <a:buFont typeface="Karla"/>
              <a:buNone/>
            </a:pPr>
            <a:r>
              <a:rPr lang="en" sz="2150" b="1">
                <a:latin typeface="Roboto"/>
                <a:ea typeface="Roboto"/>
                <a:cs typeface="Roboto"/>
                <a:sym typeface="Roboto"/>
              </a:rPr>
              <a:t>Kiểm thử 1 vài ảnh:</a:t>
            </a:r>
            <a:endParaRPr sz="21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21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pic>
        <p:nvPicPr>
          <p:cNvPr id="1611" name="Google Shape;1611;g247e17b9447_1_403"/>
          <p:cNvPicPr preferRelativeResize="0"/>
          <p:nvPr/>
        </p:nvPicPr>
        <p:blipFill>
          <a:blip r:embed="rId3">
            <a:alphaModFix/>
          </a:blip>
          <a:stretch>
            <a:fillRect/>
          </a:stretch>
        </p:blipFill>
        <p:spPr>
          <a:xfrm>
            <a:off x="1757125" y="1364575"/>
            <a:ext cx="5691974" cy="3599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g247adbefc8d_0_286"/>
          <p:cNvSpPr/>
          <p:nvPr/>
        </p:nvSpPr>
        <p:spPr>
          <a:xfrm>
            <a:off x="790338" y="1243613"/>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g247adbefc8d_0_286"/>
          <p:cNvSpPr txBox="1">
            <a:spLocks noGrp="1"/>
          </p:cNvSpPr>
          <p:nvPr>
            <p:ph type="title"/>
          </p:nvPr>
        </p:nvSpPr>
        <p:spPr>
          <a:xfrm>
            <a:off x="3773675" y="1440075"/>
            <a:ext cx="4786800" cy="167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Phương pháp học bán giám sát</a:t>
            </a:r>
            <a:endParaRPr>
              <a:latin typeface="Roboto"/>
              <a:ea typeface="Roboto"/>
              <a:cs typeface="Roboto"/>
              <a:sym typeface="Roboto"/>
            </a:endParaRPr>
          </a:p>
        </p:txBody>
      </p:sp>
      <p:sp>
        <p:nvSpPr>
          <p:cNvPr id="1618" name="Google Shape;1618;g247adbefc8d_0_286"/>
          <p:cNvSpPr txBox="1">
            <a:spLocks noGrp="1"/>
          </p:cNvSpPr>
          <p:nvPr>
            <p:ph type="title" idx="2"/>
          </p:nvPr>
        </p:nvSpPr>
        <p:spPr>
          <a:xfrm>
            <a:off x="634525" y="1887700"/>
            <a:ext cx="32862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7000"/>
              <a:t>3.1.2.2</a:t>
            </a:r>
            <a:endParaRPr sz="7000"/>
          </a:p>
        </p:txBody>
      </p:sp>
      <p:grpSp>
        <p:nvGrpSpPr>
          <p:cNvPr id="1619" name="Google Shape;1619;g247adbefc8d_0_286"/>
          <p:cNvGrpSpPr/>
          <p:nvPr/>
        </p:nvGrpSpPr>
        <p:grpSpPr>
          <a:xfrm>
            <a:off x="558602" y="508321"/>
            <a:ext cx="781224" cy="726909"/>
            <a:chOff x="827350" y="3629733"/>
            <a:chExt cx="1431600" cy="1332067"/>
          </a:xfrm>
        </p:grpSpPr>
        <p:sp>
          <p:nvSpPr>
            <p:cNvPr id="1620" name="Google Shape;1620;g247adbefc8d_0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g247adbefc8d_0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g247adbefc8d_0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3" name="Google Shape;1623;g247adbefc8d_0_286"/>
          <p:cNvGrpSpPr/>
          <p:nvPr/>
        </p:nvGrpSpPr>
        <p:grpSpPr>
          <a:xfrm>
            <a:off x="1387564" y="321672"/>
            <a:ext cx="356325" cy="331552"/>
            <a:chOff x="827350" y="3629733"/>
            <a:chExt cx="1431600" cy="1332067"/>
          </a:xfrm>
        </p:grpSpPr>
        <p:sp>
          <p:nvSpPr>
            <p:cNvPr id="1624" name="Google Shape;1624;g247adbefc8d_0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g247adbefc8d_0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g247adbefc8d_0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7" name="Google Shape;1627;g247adbefc8d_0_286"/>
          <p:cNvGrpSpPr/>
          <p:nvPr/>
        </p:nvGrpSpPr>
        <p:grpSpPr>
          <a:xfrm>
            <a:off x="7535601" y="3848737"/>
            <a:ext cx="895180" cy="832942"/>
            <a:chOff x="827350" y="3629733"/>
            <a:chExt cx="1431600" cy="1332067"/>
          </a:xfrm>
        </p:grpSpPr>
        <p:sp>
          <p:nvSpPr>
            <p:cNvPr id="1628" name="Google Shape;1628;g247adbefc8d_0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g247adbefc8d_0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g247adbefc8d_0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1" name="Google Shape;1631;g247adbefc8d_0_286"/>
          <p:cNvGrpSpPr/>
          <p:nvPr/>
        </p:nvGrpSpPr>
        <p:grpSpPr>
          <a:xfrm>
            <a:off x="7902683" y="2980240"/>
            <a:ext cx="598981" cy="557337"/>
            <a:chOff x="827350" y="3629733"/>
            <a:chExt cx="1431600" cy="1332067"/>
          </a:xfrm>
        </p:grpSpPr>
        <p:sp>
          <p:nvSpPr>
            <p:cNvPr id="1632" name="Google Shape;1632;g247adbefc8d_0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g247adbefc8d_0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g247adbefc8d_0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5" name="Google Shape;1635;g247adbefc8d_0_286"/>
          <p:cNvGrpSpPr/>
          <p:nvPr/>
        </p:nvGrpSpPr>
        <p:grpSpPr>
          <a:xfrm>
            <a:off x="6634531" y="4239132"/>
            <a:ext cx="464268" cy="431989"/>
            <a:chOff x="827350" y="3629733"/>
            <a:chExt cx="1431600" cy="1332067"/>
          </a:xfrm>
        </p:grpSpPr>
        <p:sp>
          <p:nvSpPr>
            <p:cNvPr id="1636" name="Google Shape;1636;g247adbefc8d_0_28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g247adbefc8d_0_28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g247adbefc8d_0_28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g247adbefc8d_0_319"/>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44" name="Google Shape;1644;g247adbefc8d_0_319"/>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645" name="Google Shape;1645;g247adbefc8d_0_319"/>
          <p:cNvGrpSpPr/>
          <p:nvPr/>
        </p:nvGrpSpPr>
        <p:grpSpPr>
          <a:xfrm>
            <a:off x="8285261" y="293919"/>
            <a:ext cx="524681" cy="488069"/>
            <a:chOff x="827350" y="3629733"/>
            <a:chExt cx="1431600" cy="1332067"/>
          </a:xfrm>
        </p:grpSpPr>
        <p:sp>
          <p:nvSpPr>
            <p:cNvPr id="1646" name="Google Shape;1646;g247adbefc8d_0_31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47" name="Google Shape;1647;g247adbefc8d_0_31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48" name="Google Shape;1648;g247adbefc8d_0_31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649" name="Google Shape;1649;g247adbefc8d_0_319"/>
          <p:cNvGrpSpPr/>
          <p:nvPr/>
        </p:nvGrpSpPr>
        <p:grpSpPr>
          <a:xfrm>
            <a:off x="7846540" y="293931"/>
            <a:ext cx="326119" cy="303312"/>
            <a:chOff x="827350" y="3629733"/>
            <a:chExt cx="1431600" cy="1332067"/>
          </a:xfrm>
        </p:grpSpPr>
        <p:sp>
          <p:nvSpPr>
            <p:cNvPr id="1650" name="Google Shape;1650;g247adbefc8d_0_31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51" name="Google Shape;1651;g247adbefc8d_0_31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52" name="Google Shape;1652;g247adbefc8d_0_31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653" name="Google Shape;1653;g247adbefc8d_0_319"/>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654" name="Google Shape;1654;g247adbefc8d_0_319"/>
          <p:cNvSpPr txBox="1">
            <a:spLocks noGrp="1"/>
          </p:cNvSpPr>
          <p:nvPr>
            <p:ph type="subTitle" idx="4294967295"/>
          </p:nvPr>
        </p:nvSpPr>
        <p:spPr>
          <a:xfrm>
            <a:off x="205650" y="12875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Ý tưởng:</a:t>
            </a:r>
            <a:endParaRPr sz="2050" b="0" i="0" u="none" strike="noStrike" cap="none">
              <a:solidFill>
                <a:schemeClr val="lt1"/>
              </a:solidFill>
              <a:latin typeface="Roboto Light"/>
              <a:ea typeface="Roboto Light"/>
              <a:cs typeface="Roboto Light"/>
              <a:sym typeface="Roboto Light"/>
            </a:endParaRPr>
          </a:p>
          <a:p>
            <a:pPr marL="0" marR="0" lvl="0" indent="0" algn="just" rtl="0">
              <a:lnSpc>
                <a:spcPct val="100000"/>
              </a:lnSpc>
              <a:spcBef>
                <a:spcPts val="0"/>
              </a:spcBef>
              <a:spcAft>
                <a:spcPts val="0"/>
              </a:spcAft>
              <a:buNone/>
            </a:pPr>
            <a:endParaRPr sz="20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Ta sẽ tạo mô hình giúp cho việc phục hồi dữ liệu ảnh có lỗi về dạng ảnh nguyên vẹn ban đầu của nó (không có lỗi). </a:t>
            </a: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So sánh 2 ảnh có lỗi và phiên bản nguyên vẹn của nó với nhau, nếu sự sai khác vượt ngưỡng thì ảnh đó là bất thường và ta sẽ tiến hành chỉ ra chỗ vùng bất thường đó.</a:t>
            </a: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3">
                                            <p:txEl>
                                              <p:pRg st="0" end="0"/>
                                            </p:txEl>
                                          </p:spTgt>
                                        </p:tgtEl>
                                        <p:attrNameLst>
                                          <p:attrName>style.visibility</p:attrName>
                                        </p:attrNameLst>
                                      </p:cBhvr>
                                      <p:to>
                                        <p:strVal val="visible"/>
                                      </p:to>
                                    </p:set>
                                    <p:animEffect transition="in" filter="fade">
                                      <p:cBhvr>
                                        <p:cTn id="7" dur="1000"/>
                                        <p:tgtEl>
                                          <p:spTgt spid="16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3">
                                            <p:txEl>
                                              <p:pRg st="1" end="1"/>
                                            </p:txEl>
                                          </p:spTgt>
                                        </p:tgtEl>
                                        <p:attrNameLst>
                                          <p:attrName>style.visibility</p:attrName>
                                        </p:attrNameLst>
                                      </p:cBhvr>
                                      <p:to>
                                        <p:strVal val="visible"/>
                                      </p:to>
                                    </p:set>
                                    <p:animEffect transition="in" filter="fade">
                                      <p:cBhvr>
                                        <p:cTn id="12" dur="1000"/>
                                        <p:tgtEl>
                                          <p:spTgt spid="16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3">
                                            <p:txEl>
                                              <p:pRg st="2" end="2"/>
                                            </p:txEl>
                                          </p:spTgt>
                                        </p:tgtEl>
                                        <p:attrNameLst>
                                          <p:attrName>style.visibility</p:attrName>
                                        </p:attrNameLst>
                                      </p:cBhvr>
                                      <p:to>
                                        <p:strVal val="visible"/>
                                      </p:to>
                                    </p:set>
                                    <p:animEffect transition="in" filter="fade">
                                      <p:cBhvr>
                                        <p:cTn id="17" dur="1000"/>
                                        <p:tgtEl>
                                          <p:spTgt spid="16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3">
                                            <p:txEl>
                                              <p:pRg st="3" end="3"/>
                                            </p:txEl>
                                          </p:spTgt>
                                        </p:tgtEl>
                                        <p:attrNameLst>
                                          <p:attrName>style.visibility</p:attrName>
                                        </p:attrNameLst>
                                      </p:cBhvr>
                                      <p:to>
                                        <p:strVal val="visible"/>
                                      </p:to>
                                    </p:set>
                                    <p:animEffect transition="in" filter="fade">
                                      <p:cBhvr>
                                        <p:cTn id="22" dur="1000"/>
                                        <p:tgtEl>
                                          <p:spTgt spid="16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3">
                                            <p:txEl>
                                              <p:pRg st="4" end="4"/>
                                            </p:txEl>
                                          </p:spTgt>
                                        </p:tgtEl>
                                        <p:attrNameLst>
                                          <p:attrName>style.visibility</p:attrName>
                                        </p:attrNameLst>
                                      </p:cBhvr>
                                      <p:to>
                                        <p:strVal val="visible"/>
                                      </p:to>
                                    </p:set>
                                    <p:animEffect transition="in" filter="fade">
                                      <p:cBhvr>
                                        <p:cTn id="27" dur="1000"/>
                                        <p:tgtEl>
                                          <p:spTgt spid="16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53">
                                            <p:txEl>
                                              <p:pRg st="5" end="5"/>
                                            </p:txEl>
                                          </p:spTgt>
                                        </p:tgtEl>
                                        <p:attrNameLst>
                                          <p:attrName>style.visibility</p:attrName>
                                        </p:attrNameLst>
                                      </p:cBhvr>
                                      <p:to>
                                        <p:strVal val="visible"/>
                                      </p:to>
                                    </p:set>
                                    <p:animEffect transition="in" filter="fade">
                                      <p:cBhvr>
                                        <p:cTn id="32" dur="1000"/>
                                        <p:tgtEl>
                                          <p:spTgt spid="16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3">
                                            <p:txEl>
                                              <p:pRg st="6" end="6"/>
                                            </p:txEl>
                                          </p:spTgt>
                                        </p:tgtEl>
                                        <p:attrNameLst>
                                          <p:attrName>style.visibility</p:attrName>
                                        </p:attrNameLst>
                                      </p:cBhvr>
                                      <p:to>
                                        <p:strVal val="visible"/>
                                      </p:to>
                                    </p:set>
                                    <p:animEffect transition="in" filter="fade">
                                      <p:cBhvr>
                                        <p:cTn id="37" dur="1000"/>
                                        <p:tgtEl>
                                          <p:spTgt spid="165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53">
                                            <p:txEl>
                                              <p:pRg st="7" end="7"/>
                                            </p:txEl>
                                          </p:spTgt>
                                        </p:tgtEl>
                                        <p:attrNameLst>
                                          <p:attrName>style.visibility</p:attrName>
                                        </p:attrNameLst>
                                      </p:cBhvr>
                                      <p:to>
                                        <p:strVal val="visible"/>
                                      </p:to>
                                    </p:set>
                                    <p:animEffect transition="in" filter="fade">
                                      <p:cBhvr>
                                        <p:cTn id="42" dur="1000"/>
                                        <p:tgtEl>
                                          <p:spTgt spid="165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g247e17b9447_1_439"/>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60" name="Google Shape;1660;g247e17b9447_1_439"/>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661" name="Google Shape;1661;g247e17b9447_1_439"/>
          <p:cNvGrpSpPr/>
          <p:nvPr/>
        </p:nvGrpSpPr>
        <p:grpSpPr>
          <a:xfrm>
            <a:off x="8285261" y="293919"/>
            <a:ext cx="524681" cy="488069"/>
            <a:chOff x="827350" y="3629733"/>
            <a:chExt cx="1431600" cy="1332067"/>
          </a:xfrm>
        </p:grpSpPr>
        <p:sp>
          <p:nvSpPr>
            <p:cNvPr id="1662" name="Google Shape;1662;g247e17b9447_1_4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63" name="Google Shape;1663;g247e17b9447_1_4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64" name="Google Shape;1664;g247e17b9447_1_4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665" name="Google Shape;1665;g247e17b9447_1_439"/>
          <p:cNvGrpSpPr/>
          <p:nvPr/>
        </p:nvGrpSpPr>
        <p:grpSpPr>
          <a:xfrm>
            <a:off x="7846540" y="293931"/>
            <a:ext cx="326119" cy="303312"/>
            <a:chOff x="827350" y="3629733"/>
            <a:chExt cx="1431600" cy="1332067"/>
          </a:xfrm>
        </p:grpSpPr>
        <p:sp>
          <p:nvSpPr>
            <p:cNvPr id="1666" name="Google Shape;1666;g247e17b9447_1_4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67" name="Google Shape;1667;g247e17b9447_1_4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68" name="Google Shape;1668;g247e17b9447_1_4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669" name="Google Shape;1669;g247e17b9447_1_439"/>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670" name="Google Shape;1670;g247e17b9447_1_439"/>
          <p:cNvSpPr txBox="1">
            <a:spLocks noGrp="1"/>
          </p:cNvSpPr>
          <p:nvPr>
            <p:ph type="subTitle" idx="4294967295"/>
          </p:nvPr>
        </p:nvSpPr>
        <p:spPr>
          <a:xfrm>
            <a:off x="19775" y="118530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Ý tưởng:</a:t>
            </a:r>
            <a:endParaRPr sz="20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Ta sẽ tạo mô hình giúp cho việc phục hồi dữ liệu ảnh có lỗi về dạng ảnh nguyên vẹn ban đầu của nó (không có lỗi). </a:t>
            </a: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r>
              <a:rPr lang="en" sz="1650">
                <a:latin typeface="Roboto Light"/>
                <a:ea typeface="Roboto Light"/>
                <a:cs typeface="Roboto Light"/>
                <a:sym typeface="Roboto Light"/>
              </a:rPr>
              <a:t>So sánh 2 ảnh có lỗi và phiên bản nguyên vẹn của nó với nhau, nếu sự sai khác vượt ngưỡng thì ảnh đó là bất thường và ta sẽ tiến hành chỉ ra chỗ vùng bất thường đó.</a:t>
            </a: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pic>
        <p:nvPicPr>
          <p:cNvPr id="1671" name="Google Shape;1671;g247e17b9447_1_439"/>
          <p:cNvPicPr preferRelativeResize="0"/>
          <p:nvPr/>
        </p:nvPicPr>
        <p:blipFill>
          <a:blip r:embed="rId3">
            <a:alphaModFix/>
          </a:blip>
          <a:stretch>
            <a:fillRect/>
          </a:stretch>
        </p:blipFill>
        <p:spPr>
          <a:xfrm>
            <a:off x="1555050" y="3144775"/>
            <a:ext cx="6186150" cy="1780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9">
                                            <p:txEl>
                                              <p:pRg st="0" end="0"/>
                                            </p:txEl>
                                          </p:spTgt>
                                        </p:tgtEl>
                                        <p:attrNameLst>
                                          <p:attrName>style.visibility</p:attrName>
                                        </p:attrNameLst>
                                      </p:cBhvr>
                                      <p:to>
                                        <p:strVal val="visible"/>
                                      </p:to>
                                    </p:set>
                                    <p:animEffect transition="in" filter="fade">
                                      <p:cBhvr>
                                        <p:cTn id="7" dur="1000"/>
                                        <p:tgtEl>
                                          <p:spTgt spid="16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9">
                                            <p:txEl>
                                              <p:pRg st="1" end="1"/>
                                            </p:txEl>
                                          </p:spTgt>
                                        </p:tgtEl>
                                        <p:attrNameLst>
                                          <p:attrName>style.visibility</p:attrName>
                                        </p:attrNameLst>
                                      </p:cBhvr>
                                      <p:to>
                                        <p:strVal val="visible"/>
                                      </p:to>
                                    </p:set>
                                    <p:animEffect transition="in" filter="fade">
                                      <p:cBhvr>
                                        <p:cTn id="12" dur="1000"/>
                                        <p:tgtEl>
                                          <p:spTgt spid="16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9">
                                            <p:txEl>
                                              <p:pRg st="2" end="2"/>
                                            </p:txEl>
                                          </p:spTgt>
                                        </p:tgtEl>
                                        <p:attrNameLst>
                                          <p:attrName>style.visibility</p:attrName>
                                        </p:attrNameLst>
                                      </p:cBhvr>
                                      <p:to>
                                        <p:strVal val="visible"/>
                                      </p:to>
                                    </p:set>
                                    <p:animEffect transition="in" filter="fade">
                                      <p:cBhvr>
                                        <p:cTn id="17" dur="1000"/>
                                        <p:tgtEl>
                                          <p:spTgt spid="16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9">
                                            <p:txEl>
                                              <p:pRg st="3" end="3"/>
                                            </p:txEl>
                                          </p:spTgt>
                                        </p:tgtEl>
                                        <p:attrNameLst>
                                          <p:attrName>style.visibility</p:attrName>
                                        </p:attrNameLst>
                                      </p:cBhvr>
                                      <p:to>
                                        <p:strVal val="visible"/>
                                      </p:to>
                                    </p:set>
                                    <p:animEffect transition="in" filter="fade">
                                      <p:cBhvr>
                                        <p:cTn id="22" dur="1000"/>
                                        <p:tgtEl>
                                          <p:spTgt spid="16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9">
                                            <p:txEl>
                                              <p:pRg st="4" end="4"/>
                                            </p:txEl>
                                          </p:spTgt>
                                        </p:tgtEl>
                                        <p:attrNameLst>
                                          <p:attrName>style.visibility</p:attrName>
                                        </p:attrNameLst>
                                      </p:cBhvr>
                                      <p:to>
                                        <p:strVal val="visible"/>
                                      </p:to>
                                    </p:set>
                                    <p:animEffect transition="in" filter="fade">
                                      <p:cBhvr>
                                        <p:cTn id="27" dur="1000"/>
                                        <p:tgtEl>
                                          <p:spTgt spid="16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69">
                                            <p:txEl>
                                              <p:pRg st="5" end="5"/>
                                            </p:txEl>
                                          </p:spTgt>
                                        </p:tgtEl>
                                        <p:attrNameLst>
                                          <p:attrName>style.visibility</p:attrName>
                                        </p:attrNameLst>
                                      </p:cBhvr>
                                      <p:to>
                                        <p:strVal val="visible"/>
                                      </p:to>
                                    </p:set>
                                    <p:animEffect transition="in" filter="fade">
                                      <p:cBhvr>
                                        <p:cTn id="32" dur="1000"/>
                                        <p:tgtEl>
                                          <p:spTgt spid="16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69">
                                            <p:txEl>
                                              <p:pRg st="6" end="6"/>
                                            </p:txEl>
                                          </p:spTgt>
                                        </p:tgtEl>
                                        <p:attrNameLst>
                                          <p:attrName>style.visibility</p:attrName>
                                        </p:attrNameLst>
                                      </p:cBhvr>
                                      <p:to>
                                        <p:strVal val="visible"/>
                                      </p:to>
                                    </p:set>
                                    <p:animEffect transition="in" filter="fade">
                                      <p:cBhvr>
                                        <p:cTn id="37" dur="1000"/>
                                        <p:tgtEl>
                                          <p:spTgt spid="166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69">
                                            <p:txEl>
                                              <p:pRg st="7" end="7"/>
                                            </p:txEl>
                                          </p:spTgt>
                                        </p:tgtEl>
                                        <p:attrNameLst>
                                          <p:attrName>style.visibility</p:attrName>
                                        </p:attrNameLst>
                                      </p:cBhvr>
                                      <p:to>
                                        <p:strVal val="visible"/>
                                      </p:to>
                                    </p:set>
                                    <p:animEffect transition="in" filter="fade">
                                      <p:cBhvr>
                                        <p:cTn id="42" dur="1000"/>
                                        <p:tgtEl>
                                          <p:spTgt spid="16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g247e17b9447_1_424"/>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77" name="Google Shape;1677;g247e17b9447_1_424"/>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678" name="Google Shape;1678;g247e17b9447_1_424"/>
          <p:cNvGrpSpPr/>
          <p:nvPr/>
        </p:nvGrpSpPr>
        <p:grpSpPr>
          <a:xfrm>
            <a:off x="8285261" y="293919"/>
            <a:ext cx="524681" cy="488069"/>
            <a:chOff x="827350" y="3629733"/>
            <a:chExt cx="1431600" cy="1332067"/>
          </a:xfrm>
        </p:grpSpPr>
        <p:sp>
          <p:nvSpPr>
            <p:cNvPr id="1679" name="Google Shape;1679;g247e17b9447_1_4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80" name="Google Shape;1680;g247e17b9447_1_4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81" name="Google Shape;1681;g247e17b9447_1_4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682" name="Google Shape;1682;g247e17b9447_1_424"/>
          <p:cNvGrpSpPr/>
          <p:nvPr/>
        </p:nvGrpSpPr>
        <p:grpSpPr>
          <a:xfrm>
            <a:off x="7846540" y="293931"/>
            <a:ext cx="326119" cy="303312"/>
            <a:chOff x="827350" y="3629733"/>
            <a:chExt cx="1431600" cy="1332067"/>
          </a:xfrm>
        </p:grpSpPr>
        <p:sp>
          <p:nvSpPr>
            <p:cNvPr id="1683" name="Google Shape;1683;g247e17b9447_1_42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84" name="Google Shape;1684;g247e17b9447_1_42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85" name="Google Shape;1685;g247e17b9447_1_42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686" name="Google Shape;1686;g247e17b9447_1_424"/>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687" name="Google Shape;1687;g247e17b9447_1_424"/>
          <p:cNvSpPr txBox="1">
            <a:spLocks noGrp="1"/>
          </p:cNvSpPr>
          <p:nvPr>
            <p:ph type="subTitle" idx="4294967295"/>
          </p:nvPr>
        </p:nvSpPr>
        <p:spPr>
          <a:xfrm>
            <a:off x="205650" y="12875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Các bước thực hiện:</a:t>
            </a:r>
            <a:endParaRPr sz="2050" b="0" i="0" u="none" strike="noStrike" cap="none">
              <a:solidFill>
                <a:schemeClr val="lt1"/>
              </a:solidFill>
              <a:latin typeface="Roboto Light"/>
              <a:ea typeface="Roboto Light"/>
              <a:cs typeface="Roboto Light"/>
              <a:sym typeface="Roboto Light"/>
            </a:endParaRPr>
          </a:p>
          <a:p>
            <a:pPr marL="457200" marR="0" lvl="0" indent="-327025" algn="just" rtl="0">
              <a:lnSpc>
                <a:spcPct val="100000"/>
              </a:lnSpc>
              <a:spcBef>
                <a:spcPts val="0"/>
              </a:spcBef>
              <a:spcAft>
                <a:spcPts val="0"/>
              </a:spcAft>
              <a:buSzPts val="1550"/>
              <a:buFont typeface="Roboto Light"/>
              <a:buChar char="-"/>
            </a:pPr>
            <a:r>
              <a:rPr lang="en" sz="1550">
                <a:latin typeface="Roboto Light"/>
                <a:ea typeface="Roboto Light"/>
                <a:cs typeface="Roboto Light"/>
                <a:sym typeface="Roboto Light"/>
              </a:rPr>
              <a:t>Xây dựng kiến trúc mô hình Baseline, Inception hoặc resnet kết hợp vào kiến trúc Convolutional AutoEncoder phục vụ cho việc cố gắng khôi phục lại ảnh gốc nguyên vẹn ban đầu thông cách tính hàm mất mát dựa trên độ đo tương đồng(structural similarity ssim) hoặc là khoảng cách l2</a:t>
            </a:r>
            <a:endParaRPr sz="11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457200" marR="0" lvl="0" indent="-333375" algn="just" rtl="0">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Tính toán lại độ tương đồng hoặc khoảng cách l2 giữa 2 ảnh đã phục hồi và ảnh cần chẩn đoán để so sánh và chỉ ra chỗ bất thường dữ liệu.</a:t>
            </a:r>
            <a:endParaRPr sz="1650">
              <a:latin typeface="Roboto Light"/>
              <a:ea typeface="Roboto Light"/>
              <a:cs typeface="Roboto Light"/>
              <a:sym typeface="Roboto Light"/>
            </a:endParaRPr>
          </a:p>
          <a:p>
            <a:pPr marL="137160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333375" algn="just" rtl="0">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Tìm ngưỡng để xác định ảnh nào là bất thường dựa trên tập dữ liệu ban đầu.</a:t>
            </a:r>
            <a:endParaRPr sz="16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6">
                                            <p:txEl>
                                              <p:pRg st="0" end="0"/>
                                            </p:txEl>
                                          </p:spTgt>
                                        </p:tgtEl>
                                        <p:attrNameLst>
                                          <p:attrName>style.visibility</p:attrName>
                                        </p:attrNameLst>
                                      </p:cBhvr>
                                      <p:to>
                                        <p:strVal val="visible"/>
                                      </p:to>
                                    </p:set>
                                    <p:animEffect transition="in" filter="fade">
                                      <p:cBhvr>
                                        <p:cTn id="7" dur="1000"/>
                                        <p:tgtEl>
                                          <p:spTgt spid="16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6">
                                            <p:txEl>
                                              <p:pRg st="1" end="1"/>
                                            </p:txEl>
                                          </p:spTgt>
                                        </p:tgtEl>
                                        <p:attrNameLst>
                                          <p:attrName>style.visibility</p:attrName>
                                        </p:attrNameLst>
                                      </p:cBhvr>
                                      <p:to>
                                        <p:strVal val="visible"/>
                                      </p:to>
                                    </p:set>
                                    <p:animEffect transition="in" filter="fade">
                                      <p:cBhvr>
                                        <p:cTn id="12" dur="1000"/>
                                        <p:tgtEl>
                                          <p:spTgt spid="16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86">
                                            <p:txEl>
                                              <p:pRg st="2" end="2"/>
                                            </p:txEl>
                                          </p:spTgt>
                                        </p:tgtEl>
                                        <p:attrNameLst>
                                          <p:attrName>style.visibility</p:attrName>
                                        </p:attrNameLst>
                                      </p:cBhvr>
                                      <p:to>
                                        <p:strVal val="visible"/>
                                      </p:to>
                                    </p:set>
                                    <p:animEffect transition="in" filter="fade">
                                      <p:cBhvr>
                                        <p:cTn id="17" dur="1000"/>
                                        <p:tgtEl>
                                          <p:spTgt spid="16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86">
                                            <p:txEl>
                                              <p:pRg st="3" end="3"/>
                                            </p:txEl>
                                          </p:spTgt>
                                        </p:tgtEl>
                                        <p:attrNameLst>
                                          <p:attrName>style.visibility</p:attrName>
                                        </p:attrNameLst>
                                      </p:cBhvr>
                                      <p:to>
                                        <p:strVal val="visible"/>
                                      </p:to>
                                    </p:set>
                                    <p:animEffect transition="in" filter="fade">
                                      <p:cBhvr>
                                        <p:cTn id="22" dur="1000"/>
                                        <p:tgtEl>
                                          <p:spTgt spid="16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86">
                                            <p:txEl>
                                              <p:pRg st="4" end="4"/>
                                            </p:txEl>
                                          </p:spTgt>
                                        </p:tgtEl>
                                        <p:attrNameLst>
                                          <p:attrName>style.visibility</p:attrName>
                                        </p:attrNameLst>
                                      </p:cBhvr>
                                      <p:to>
                                        <p:strVal val="visible"/>
                                      </p:to>
                                    </p:set>
                                    <p:animEffect transition="in" filter="fade">
                                      <p:cBhvr>
                                        <p:cTn id="27" dur="1000"/>
                                        <p:tgtEl>
                                          <p:spTgt spid="16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86">
                                            <p:txEl>
                                              <p:pRg st="5" end="5"/>
                                            </p:txEl>
                                          </p:spTgt>
                                        </p:tgtEl>
                                        <p:attrNameLst>
                                          <p:attrName>style.visibility</p:attrName>
                                        </p:attrNameLst>
                                      </p:cBhvr>
                                      <p:to>
                                        <p:strVal val="visible"/>
                                      </p:to>
                                    </p:set>
                                    <p:animEffect transition="in" filter="fade">
                                      <p:cBhvr>
                                        <p:cTn id="32" dur="1000"/>
                                        <p:tgtEl>
                                          <p:spTgt spid="16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6">
                                            <p:txEl>
                                              <p:pRg st="6" end="6"/>
                                            </p:txEl>
                                          </p:spTgt>
                                        </p:tgtEl>
                                        <p:attrNameLst>
                                          <p:attrName>style.visibility</p:attrName>
                                        </p:attrNameLst>
                                      </p:cBhvr>
                                      <p:to>
                                        <p:strVal val="visible"/>
                                      </p:to>
                                    </p:set>
                                    <p:animEffect transition="in" filter="fade">
                                      <p:cBhvr>
                                        <p:cTn id="37" dur="1000"/>
                                        <p:tgtEl>
                                          <p:spTgt spid="168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86">
                                            <p:txEl>
                                              <p:pRg st="7" end="7"/>
                                            </p:txEl>
                                          </p:spTgt>
                                        </p:tgtEl>
                                        <p:attrNameLst>
                                          <p:attrName>style.visibility</p:attrName>
                                        </p:attrNameLst>
                                      </p:cBhvr>
                                      <p:to>
                                        <p:strVal val="visible"/>
                                      </p:to>
                                    </p:set>
                                    <p:animEffect transition="in" filter="fade">
                                      <p:cBhvr>
                                        <p:cTn id="42" dur="1000"/>
                                        <p:tgtEl>
                                          <p:spTgt spid="16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pSp>
        <p:nvGrpSpPr>
          <p:cNvPr id="412" name="Google Shape;412;p6"/>
          <p:cNvGrpSpPr/>
          <p:nvPr/>
        </p:nvGrpSpPr>
        <p:grpSpPr>
          <a:xfrm>
            <a:off x="7882402" y="3927185"/>
            <a:ext cx="1096749" cy="1020364"/>
            <a:chOff x="827350" y="3629733"/>
            <a:chExt cx="1431600" cy="1332067"/>
          </a:xfrm>
        </p:grpSpPr>
        <p:sp>
          <p:nvSpPr>
            <p:cNvPr id="413" name="Google Shape;413;p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6" name="Google Shape;416;p6"/>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a:ea typeface="Roboto"/>
                <a:cs typeface="Roboto"/>
                <a:sym typeface="Roboto"/>
              </a:rPr>
              <a:t>Lý do chọn đề tài</a:t>
            </a:r>
            <a:endParaRPr>
              <a:latin typeface="Roboto"/>
              <a:ea typeface="Roboto"/>
              <a:cs typeface="Roboto"/>
              <a:sym typeface="Roboto"/>
            </a:endParaRPr>
          </a:p>
        </p:txBody>
      </p:sp>
      <p:grpSp>
        <p:nvGrpSpPr>
          <p:cNvPr id="418" name="Google Shape;418;p6"/>
          <p:cNvGrpSpPr/>
          <p:nvPr/>
        </p:nvGrpSpPr>
        <p:grpSpPr>
          <a:xfrm rot="10800000">
            <a:off x="206982" y="423196"/>
            <a:ext cx="288601" cy="1096693"/>
            <a:chOff x="1006700" y="2603975"/>
            <a:chExt cx="55450" cy="210700"/>
          </a:xfrm>
        </p:grpSpPr>
        <p:sp>
          <p:nvSpPr>
            <p:cNvPr id="419" name="Google Shape;419;p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 name="Google Shape;425;p6"/>
          <p:cNvGrpSpPr/>
          <p:nvPr/>
        </p:nvGrpSpPr>
        <p:grpSpPr>
          <a:xfrm>
            <a:off x="7771279" y="3271162"/>
            <a:ext cx="510366" cy="474882"/>
            <a:chOff x="827350" y="3629733"/>
            <a:chExt cx="1431600" cy="1332067"/>
          </a:xfrm>
        </p:grpSpPr>
        <p:sp>
          <p:nvSpPr>
            <p:cNvPr id="426" name="Google Shape;426;p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6"/>
          <p:cNvGrpSpPr/>
          <p:nvPr/>
        </p:nvGrpSpPr>
        <p:grpSpPr>
          <a:xfrm>
            <a:off x="7247377" y="4412793"/>
            <a:ext cx="401134" cy="373245"/>
            <a:chOff x="827350" y="3629733"/>
            <a:chExt cx="1431600" cy="1332067"/>
          </a:xfrm>
        </p:grpSpPr>
        <p:sp>
          <p:nvSpPr>
            <p:cNvPr id="430" name="Google Shape;430;p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3" name="Google Shape;433;p6"/>
          <p:cNvSpPr txBox="1">
            <a:spLocks noGrp="1"/>
          </p:cNvSpPr>
          <p:nvPr>
            <p:ph type="subTitle" idx="4294967295"/>
          </p:nvPr>
        </p:nvSpPr>
        <p:spPr>
          <a:xfrm>
            <a:off x="2393550" y="1702825"/>
            <a:ext cx="5407800" cy="4845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1200"/>
              </a:spcAft>
              <a:buClr>
                <a:schemeClr val="lt1"/>
              </a:buClr>
              <a:buSzPts val="1400"/>
              <a:buFont typeface="Karla"/>
              <a:buNone/>
            </a:pPr>
            <a:r>
              <a:rPr lang="en" sz="1600" b="0" i="0" u="none" strike="noStrike" cap="none">
                <a:solidFill>
                  <a:schemeClr val="lt1"/>
                </a:solidFill>
                <a:latin typeface="Roboto"/>
                <a:ea typeface="Roboto"/>
                <a:cs typeface="Roboto"/>
                <a:sym typeface="Roboto"/>
              </a:rPr>
              <a:t>Việc kiểm tra cần thực hiện định kỳ và đòi hỏi thời gian dài nên tốn nhiều thời gian và nhân lực</a:t>
            </a:r>
            <a:endParaRPr sz="1600" b="0" i="0" u="none" strike="noStrike" cap="none">
              <a:solidFill>
                <a:schemeClr val="lt1"/>
              </a:solidFill>
              <a:latin typeface="Roboto"/>
              <a:ea typeface="Roboto"/>
              <a:cs typeface="Roboto"/>
              <a:sym typeface="Roboto"/>
            </a:endParaRPr>
          </a:p>
        </p:txBody>
      </p:sp>
      <p:sp>
        <p:nvSpPr>
          <p:cNvPr id="434" name="Google Shape;434;p6"/>
          <p:cNvSpPr txBox="1">
            <a:spLocks noGrp="1"/>
          </p:cNvSpPr>
          <p:nvPr>
            <p:ph type="subTitle" idx="4294967295"/>
          </p:nvPr>
        </p:nvSpPr>
        <p:spPr>
          <a:xfrm>
            <a:off x="2393551" y="2750150"/>
            <a:ext cx="5407800" cy="4845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1200"/>
              </a:spcAft>
              <a:buClr>
                <a:schemeClr val="lt1"/>
              </a:buClr>
              <a:buSzPts val="1400"/>
              <a:buFont typeface="Karla"/>
              <a:buNone/>
            </a:pPr>
            <a:r>
              <a:rPr lang="en" sz="1600" b="0" i="0" u="none" strike="noStrike" cap="none">
                <a:solidFill>
                  <a:schemeClr val="lt1"/>
                </a:solidFill>
                <a:latin typeface="Roboto"/>
                <a:ea typeface="Roboto"/>
                <a:cs typeface="Roboto"/>
                <a:sym typeface="Roboto"/>
              </a:rPr>
              <a:t>Kiểm tra thủ công dựa vào kiến thức chủ quan có thể tạo ra kết quả không nhất quán</a:t>
            </a:r>
            <a:endParaRPr sz="1600" b="0" i="0" u="none" strike="noStrike" cap="none">
              <a:solidFill>
                <a:schemeClr val="lt1"/>
              </a:solidFill>
              <a:latin typeface="Roboto"/>
              <a:ea typeface="Roboto"/>
              <a:cs typeface="Roboto"/>
              <a:sym typeface="Roboto"/>
            </a:endParaRPr>
          </a:p>
        </p:txBody>
      </p:sp>
      <p:grpSp>
        <p:nvGrpSpPr>
          <p:cNvPr id="435" name="Google Shape;435;p6"/>
          <p:cNvGrpSpPr/>
          <p:nvPr/>
        </p:nvGrpSpPr>
        <p:grpSpPr>
          <a:xfrm>
            <a:off x="1423995" y="1800479"/>
            <a:ext cx="689410" cy="289172"/>
            <a:chOff x="4411970" y="2726085"/>
            <a:chExt cx="643107" cy="193659"/>
          </a:xfrm>
        </p:grpSpPr>
        <p:sp>
          <p:nvSpPr>
            <p:cNvPr id="436" name="Google Shape;436;p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p6"/>
          <p:cNvGrpSpPr/>
          <p:nvPr/>
        </p:nvGrpSpPr>
        <p:grpSpPr>
          <a:xfrm>
            <a:off x="1424120" y="2847804"/>
            <a:ext cx="689410" cy="289172"/>
            <a:chOff x="4411970" y="2726085"/>
            <a:chExt cx="643107" cy="193659"/>
          </a:xfrm>
        </p:grpSpPr>
        <p:sp>
          <p:nvSpPr>
            <p:cNvPr id="440" name="Google Shape;440;p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3" name="Google Shape;443;p6"/>
          <p:cNvSpPr txBox="1">
            <a:spLocks noGrp="1"/>
          </p:cNvSpPr>
          <p:nvPr>
            <p:ph type="subTitle" idx="4294967295"/>
          </p:nvPr>
        </p:nvSpPr>
        <p:spPr>
          <a:xfrm>
            <a:off x="2335750" y="3838400"/>
            <a:ext cx="5546700" cy="484500"/>
          </a:xfrm>
          <a:prstGeom prst="rect">
            <a:avLst/>
          </a:prstGeom>
          <a:noFill/>
          <a:ln>
            <a:noFill/>
          </a:ln>
        </p:spPr>
        <p:txBody>
          <a:bodyPr spcFirstLastPara="1" wrap="square" lIns="0" tIns="91425" rIns="0" bIns="91425" anchor="t" anchorCtr="0">
            <a:noAutofit/>
          </a:bodyPr>
          <a:lstStyle/>
          <a:p>
            <a:pPr marL="0" marR="0" lvl="0" indent="0" algn="l" rtl="0">
              <a:lnSpc>
                <a:spcPct val="100000"/>
              </a:lnSpc>
              <a:spcBef>
                <a:spcPts val="0"/>
              </a:spcBef>
              <a:spcAft>
                <a:spcPts val="1200"/>
              </a:spcAft>
              <a:buClr>
                <a:schemeClr val="lt1"/>
              </a:buClr>
              <a:buSzPts val="1400"/>
              <a:buFont typeface="Karla"/>
              <a:buNone/>
            </a:pPr>
            <a:r>
              <a:rPr lang="en" sz="1600" b="0" i="0" u="none" strike="noStrike" cap="none">
                <a:solidFill>
                  <a:schemeClr val="lt1"/>
                </a:solidFill>
                <a:latin typeface="Roboto"/>
                <a:ea typeface="Roboto"/>
                <a:cs typeface="Roboto"/>
                <a:sym typeface="Roboto"/>
              </a:rPr>
              <a:t>Những lỗi xảy ra ở những nơi kỹ sư khó tiếp cận để kiểm tra</a:t>
            </a:r>
            <a:endParaRPr sz="1600" b="0" i="0" u="none" strike="noStrike" cap="none">
              <a:solidFill>
                <a:schemeClr val="lt1"/>
              </a:solidFill>
              <a:latin typeface="Roboto"/>
              <a:ea typeface="Roboto"/>
              <a:cs typeface="Roboto"/>
              <a:sym typeface="Roboto"/>
            </a:endParaRPr>
          </a:p>
        </p:txBody>
      </p:sp>
      <p:grpSp>
        <p:nvGrpSpPr>
          <p:cNvPr id="444" name="Google Shape;444;p6"/>
          <p:cNvGrpSpPr/>
          <p:nvPr/>
        </p:nvGrpSpPr>
        <p:grpSpPr>
          <a:xfrm>
            <a:off x="1424120" y="3936054"/>
            <a:ext cx="689410" cy="289172"/>
            <a:chOff x="4411970" y="2726085"/>
            <a:chExt cx="643107" cy="193659"/>
          </a:xfrm>
        </p:grpSpPr>
        <p:sp>
          <p:nvSpPr>
            <p:cNvPr id="445" name="Google Shape;445;p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1000"/>
                                        <p:tgtEl>
                                          <p:spTgt spid="4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fade">
                                      <p:cBhvr>
                                        <p:cTn id="15" dur="1000"/>
                                        <p:tgtEl>
                                          <p:spTgt spid="434"/>
                                        </p:tgtEl>
                                      </p:cBhvr>
                                    </p:animEffect>
                                  </p:childTnLst>
                                </p:cTn>
                              </p:par>
                              <p:par>
                                <p:cTn id="16" presetID="10" presetClass="entr" presetSubtype="0" fill="hold" nodeType="withEffect">
                                  <p:stCondLst>
                                    <p:cond delay="0"/>
                                  </p:stCondLst>
                                  <p:childTnLst>
                                    <p:set>
                                      <p:cBhvr>
                                        <p:cTn id="17" dur="1" fill="hold">
                                          <p:stCondLst>
                                            <p:cond delay="0"/>
                                          </p:stCondLst>
                                        </p:cTn>
                                        <p:tgtEl>
                                          <p:spTgt spid="439"/>
                                        </p:tgtEl>
                                        <p:attrNameLst>
                                          <p:attrName>style.visibility</p:attrName>
                                        </p:attrNameLst>
                                      </p:cBhvr>
                                      <p:to>
                                        <p:strVal val="visible"/>
                                      </p:to>
                                    </p:set>
                                    <p:animEffect transition="in" filter="fade">
                                      <p:cBhvr>
                                        <p:cTn id="18" dur="1000"/>
                                        <p:tgtEl>
                                          <p:spTgt spid="4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3"/>
                                        </p:tgtEl>
                                        <p:attrNameLst>
                                          <p:attrName>style.visibility</p:attrName>
                                        </p:attrNameLst>
                                      </p:cBhvr>
                                      <p:to>
                                        <p:strVal val="visible"/>
                                      </p:to>
                                    </p:set>
                                    <p:animEffect transition="in" filter="fade">
                                      <p:cBhvr>
                                        <p:cTn id="23" dur="1000"/>
                                        <p:tgtEl>
                                          <p:spTgt spid="443"/>
                                        </p:tgtEl>
                                      </p:cBhvr>
                                    </p:animEffect>
                                  </p:childTnLst>
                                </p:cTn>
                              </p:par>
                              <p:par>
                                <p:cTn id="24" presetID="10" presetClass="entr" presetSubtype="0" fill="hold" nodeType="withEffect">
                                  <p:stCondLst>
                                    <p:cond delay="0"/>
                                  </p:stCondLst>
                                  <p:childTnLst>
                                    <p:set>
                                      <p:cBhvr>
                                        <p:cTn id="25" dur="1" fill="hold">
                                          <p:stCondLst>
                                            <p:cond delay="0"/>
                                          </p:stCondLst>
                                        </p:cTn>
                                        <p:tgtEl>
                                          <p:spTgt spid="444"/>
                                        </p:tgtEl>
                                        <p:attrNameLst>
                                          <p:attrName>style.visibility</p:attrName>
                                        </p:attrNameLst>
                                      </p:cBhvr>
                                      <p:to>
                                        <p:strVal val="visible"/>
                                      </p:to>
                                    </p:set>
                                    <p:animEffect transition="in" filter="fade">
                                      <p:cBhvr>
                                        <p:cTn id="26"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g247e17b9447_1_458"/>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93" name="Google Shape;1693;g247e17b9447_1_458"/>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694" name="Google Shape;1694;g247e17b9447_1_458"/>
          <p:cNvGrpSpPr/>
          <p:nvPr/>
        </p:nvGrpSpPr>
        <p:grpSpPr>
          <a:xfrm>
            <a:off x="8285261" y="293919"/>
            <a:ext cx="524681" cy="488069"/>
            <a:chOff x="827350" y="3629733"/>
            <a:chExt cx="1431600" cy="1332067"/>
          </a:xfrm>
        </p:grpSpPr>
        <p:sp>
          <p:nvSpPr>
            <p:cNvPr id="1695" name="Google Shape;1695;g247e17b9447_1_4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96" name="Google Shape;1696;g247e17b9447_1_4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697" name="Google Shape;1697;g247e17b9447_1_4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698" name="Google Shape;1698;g247e17b9447_1_458"/>
          <p:cNvGrpSpPr/>
          <p:nvPr/>
        </p:nvGrpSpPr>
        <p:grpSpPr>
          <a:xfrm>
            <a:off x="7846540" y="293931"/>
            <a:ext cx="326119" cy="303312"/>
            <a:chOff x="827350" y="3629733"/>
            <a:chExt cx="1431600" cy="1332067"/>
          </a:xfrm>
        </p:grpSpPr>
        <p:sp>
          <p:nvSpPr>
            <p:cNvPr id="1699" name="Google Shape;1699;g247e17b9447_1_4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00" name="Google Shape;1700;g247e17b9447_1_4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01" name="Google Shape;1701;g247e17b9447_1_4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02" name="Google Shape;1702;g247e17b9447_1_458"/>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703" name="Google Shape;1703;g247e17b9447_1_458"/>
          <p:cNvSpPr txBox="1">
            <a:spLocks noGrp="1"/>
          </p:cNvSpPr>
          <p:nvPr>
            <p:ph type="subTitle" idx="4294967295"/>
          </p:nvPr>
        </p:nvSpPr>
        <p:spPr>
          <a:xfrm>
            <a:off x="205650" y="12875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Dữ liệu lấy mẫu:</a:t>
            </a: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457200" marR="0" lvl="0" indent="-327025" algn="just" rtl="0">
              <a:lnSpc>
                <a:spcPct val="100000"/>
              </a:lnSpc>
              <a:spcBef>
                <a:spcPts val="0"/>
              </a:spcBef>
              <a:spcAft>
                <a:spcPts val="0"/>
              </a:spcAft>
              <a:buSzPts val="1550"/>
              <a:buFont typeface="Roboto Light"/>
              <a:buChar char="-"/>
            </a:pPr>
            <a:r>
              <a:rPr lang="en" sz="1550">
                <a:latin typeface="Roboto Light"/>
                <a:ea typeface="Roboto Light"/>
                <a:cs typeface="Roboto Light"/>
                <a:sym typeface="Roboto Light"/>
              </a:rPr>
              <a:t>500 ảnh dữ liệu tốt (Good data)</a:t>
            </a:r>
            <a:endParaRPr sz="1150">
              <a:latin typeface="Roboto Light"/>
              <a:ea typeface="Roboto Light"/>
              <a:cs typeface="Roboto Light"/>
              <a:sym typeface="Roboto Light"/>
            </a:endParaRPr>
          </a:p>
          <a:p>
            <a:pPr marL="914400" marR="0" lvl="0" indent="0" algn="just" rtl="0">
              <a:lnSpc>
                <a:spcPct val="100000"/>
              </a:lnSpc>
              <a:spcBef>
                <a:spcPts val="0"/>
              </a:spcBef>
              <a:spcAft>
                <a:spcPts val="0"/>
              </a:spcAft>
              <a:buClr>
                <a:schemeClr val="lt1"/>
              </a:buClr>
              <a:buSzPts val="1400"/>
              <a:buFont typeface="Karla"/>
              <a:buNone/>
            </a:pPr>
            <a:endParaRPr sz="1650">
              <a:latin typeface="Roboto Light"/>
              <a:ea typeface="Roboto Light"/>
              <a:cs typeface="Roboto Light"/>
              <a:sym typeface="Roboto Light"/>
            </a:endParaRPr>
          </a:p>
          <a:p>
            <a:pPr marL="457200" marR="0" lvl="0" indent="-333375" algn="just" rtl="0">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500 ảnh dữ liệu bị lỗi vết nứt </a:t>
            </a:r>
            <a:endParaRPr sz="1650">
              <a:latin typeface="Roboto Light"/>
              <a:ea typeface="Roboto Light"/>
              <a:cs typeface="Roboto Light"/>
              <a:sym typeface="Roboto Light"/>
            </a:endParaRPr>
          </a:p>
          <a:p>
            <a:pPr marL="137160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333375" algn="just" rtl="0">
              <a:lnSpc>
                <a:spcPct val="100000"/>
              </a:lnSpc>
              <a:spcBef>
                <a:spcPts val="0"/>
              </a:spcBef>
              <a:spcAft>
                <a:spcPts val="0"/>
              </a:spcAft>
              <a:buSzPts val="1650"/>
              <a:buFont typeface="Roboto Light"/>
              <a:buChar char="-"/>
            </a:pPr>
            <a:r>
              <a:rPr lang="en" sz="1650">
                <a:latin typeface="Roboto Light"/>
                <a:ea typeface="Roboto Light"/>
                <a:cs typeface="Roboto Light"/>
                <a:sym typeface="Roboto Light"/>
              </a:rPr>
              <a:t>50 ảnh bị lỗi bong tróc</a:t>
            </a:r>
            <a:endParaRPr sz="1650">
              <a:latin typeface="Roboto Light"/>
              <a:ea typeface="Roboto Light"/>
              <a:cs typeface="Roboto Light"/>
              <a:sym typeface="Roboto Light"/>
            </a:endParaRPr>
          </a:p>
          <a:p>
            <a:pPr marL="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2">
                                            <p:txEl>
                                              <p:pRg st="0" end="0"/>
                                            </p:txEl>
                                          </p:spTgt>
                                        </p:tgtEl>
                                        <p:attrNameLst>
                                          <p:attrName>style.visibility</p:attrName>
                                        </p:attrNameLst>
                                      </p:cBhvr>
                                      <p:to>
                                        <p:strVal val="visible"/>
                                      </p:to>
                                    </p:set>
                                    <p:animEffect transition="in" filter="fade">
                                      <p:cBhvr>
                                        <p:cTn id="7" dur="1000"/>
                                        <p:tgtEl>
                                          <p:spTgt spid="17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2">
                                            <p:txEl>
                                              <p:pRg st="1" end="1"/>
                                            </p:txEl>
                                          </p:spTgt>
                                        </p:tgtEl>
                                        <p:attrNameLst>
                                          <p:attrName>style.visibility</p:attrName>
                                        </p:attrNameLst>
                                      </p:cBhvr>
                                      <p:to>
                                        <p:strVal val="visible"/>
                                      </p:to>
                                    </p:set>
                                    <p:animEffect transition="in" filter="fade">
                                      <p:cBhvr>
                                        <p:cTn id="12" dur="1000"/>
                                        <p:tgtEl>
                                          <p:spTgt spid="17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2">
                                            <p:txEl>
                                              <p:pRg st="2" end="2"/>
                                            </p:txEl>
                                          </p:spTgt>
                                        </p:tgtEl>
                                        <p:attrNameLst>
                                          <p:attrName>style.visibility</p:attrName>
                                        </p:attrNameLst>
                                      </p:cBhvr>
                                      <p:to>
                                        <p:strVal val="visible"/>
                                      </p:to>
                                    </p:set>
                                    <p:animEffect transition="in" filter="fade">
                                      <p:cBhvr>
                                        <p:cTn id="17" dur="1000"/>
                                        <p:tgtEl>
                                          <p:spTgt spid="17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2">
                                            <p:txEl>
                                              <p:pRg st="3" end="3"/>
                                            </p:txEl>
                                          </p:spTgt>
                                        </p:tgtEl>
                                        <p:attrNameLst>
                                          <p:attrName>style.visibility</p:attrName>
                                        </p:attrNameLst>
                                      </p:cBhvr>
                                      <p:to>
                                        <p:strVal val="visible"/>
                                      </p:to>
                                    </p:set>
                                    <p:animEffect transition="in" filter="fade">
                                      <p:cBhvr>
                                        <p:cTn id="22" dur="1000"/>
                                        <p:tgtEl>
                                          <p:spTgt spid="17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2">
                                            <p:txEl>
                                              <p:pRg st="4" end="4"/>
                                            </p:txEl>
                                          </p:spTgt>
                                        </p:tgtEl>
                                        <p:attrNameLst>
                                          <p:attrName>style.visibility</p:attrName>
                                        </p:attrNameLst>
                                      </p:cBhvr>
                                      <p:to>
                                        <p:strVal val="visible"/>
                                      </p:to>
                                    </p:set>
                                    <p:animEffect transition="in" filter="fade">
                                      <p:cBhvr>
                                        <p:cTn id="27" dur="1000"/>
                                        <p:tgtEl>
                                          <p:spTgt spid="17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02">
                                            <p:txEl>
                                              <p:pRg st="5" end="5"/>
                                            </p:txEl>
                                          </p:spTgt>
                                        </p:tgtEl>
                                        <p:attrNameLst>
                                          <p:attrName>style.visibility</p:attrName>
                                        </p:attrNameLst>
                                      </p:cBhvr>
                                      <p:to>
                                        <p:strVal val="visible"/>
                                      </p:to>
                                    </p:set>
                                    <p:animEffect transition="in" filter="fade">
                                      <p:cBhvr>
                                        <p:cTn id="32" dur="1000"/>
                                        <p:tgtEl>
                                          <p:spTgt spid="17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02">
                                            <p:txEl>
                                              <p:pRg st="6" end="6"/>
                                            </p:txEl>
                                          </p:spTgt>
                                        </p:tgtEl>
                                        <p:attrNameLst>
                                          <p:attrName>style.visibility</p:attrName>
                                        </p:attrNameLst>
                                      </p:cBhvr>
                                      <p:to>
                                        <p:strVal val="visible"/>
                                      </p:to>
                                    </p:set>
                                    <p:animEffect transition="in" filter="fade">
                                      <p:cBhvr>
                                        <p:cTn id="37" dur="1000"/>
                                        <p:tgtEl>
                                          <p:spTgt spid="17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02">
                                            <p:txEl>
                                              <p:pRg st="7" end="7"/>
                                            </p:txEl>
                                          </p:spTgt>
                                        </p:tgtEl>
                                        <p:attrNameLst>
                                          <p:attrName>style.visibility</p:attrName>
                                        </p:attrNameLst>
                                      </p:cBhvr>
                                      <p:to>
                                        <p:strVal val="visible"/>
                                      </p:to>
                                    </p:set>
                                    <p:animEffect transition="in" filter="fade">
                                      <p:cBhvr>
                                        <p:cTn id="42" dur="1000"/>
                                        <p:tgtEl>
                                          <p:spTgt spid="17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g247e17b9447_1_476"/>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09" name="Google Shape;1709;g247e17b9447_1_476"/>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10" name="Google Shape;1710;g247e17b9447_1_476"/>
          <p:cNvGrpSpPr/>
          <p:nvPr/>
        </p:nvGrpSpPr>
        <p:grpSpPr>
          <a:xfrm>
            <a:off x="8285261" y="293919"/>
            <a:ext cx="524681" cy="488069"/>
            <a:chOff x="827350" y="3629733"/>
            <a:chExt cx="1431600" cy="1332067"/>
          </a:xfrm>
        </p:grpSpPr>
        <p:sp>
          <p:nvSpPr>
            <p:cNvPr id="1711" name="Google Shape;1711;g247e17b9447_1_4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12" name="Google Shape;1712;g247e17b9447_1_4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13" name="Google Shape;1713;g247e17b9447_1_4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14" name="Google Shape;1714;g247e17b9447_1_476"/>
          <p:cNvGrpSpPr/>
          <p:nvPr/>
        </p:nvGrpSpPr>
        <p:grpSpPr>
          <a:xfrm>
            <a:off x="7846540" y="293931"/>
            <a:ext cx="326119" cy="303312"/>
            <a:chOff x="827350" y="3629733"/>
            <a:chExt cx="1431600" cy="1332067"/>
          </a:xfrm>
        </p:grpSpPr>
        <p:sp>
          <p:nvSpPr>
            <p:cNvPr id="1715" name="Google Shape;1715;g247e17b9447_1_47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16" name="Google Shape;1716;g247e17b9447_1_47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17" name="Google Shape;1717;g247e17b9447_1_47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18" name="Google Shape;1718;g247e17b9447_1_476"/>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719" name="Google Shape;1719;g247e17b9447_1_476"/>
          <p:cNvSpPr txBox="1">
            <a:spLocks noGrp="1"/>
          </p:cNvSpPr>
          <p:nvPr>
            <p:ph type="subTitle" idx="4294967295"/>
          </p:nvPr>
        </p:nvSpPr>
        <p:spPr>
          <a:xfrm>
            <a:off x="112625" y="12559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Kiến trúc hệ thống:</a:t>
            </a: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914400" marR="0" lvl="0" indent="0" algn="just" rtl="0">
              <a:lnSpc>
                <a:spcPct val="100000"/>
              </a:lnSpc>
              <a:spcBef>
                <a:spcPts val="0"/>
              </a:spcBef>
              <a:spcAft>
                <a:spcPts val="0"/>
              </a:spcAft>
              <a:buNone/>
            </a:pPr>
            <a:r>
              <a:rPr lang="en" sz="2150">
                <a:latin typeface="Roboto"/>
                <a:ea typeface="Roboto"/>
                <a:cs typeface="Roboto"/>
                <a:sym typeface="Roboto"/>
              </a:rPr>
              <a:t>Hệ thống được xây dựng cho mô hình InceptionCAE, resnetCAE và baselineCAE được lấy cảm hứng từ một số tác giả khác đã hiện thực trong các bài báo:</a:t>
            </a: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914400" marR="0" lvl="0" indent="-365125" algn="just" rtl="0">
              <a:lnSpc>
                <a:spcPct val="100000"/>
              </a:lnSpc>
              <a:spcBef>
                <a:spcPts val="0"/>
              </a:spcBef>
              <a:spcAft>
                <a:spcPts val="0"/>
              </a:spcAft>
              <a:buSzPts val="2150"/>
              <a:buFont typeface="Roboto"/>
              <a:buChar char="-"/>
            </a:pPr>
            <a:r>
              <a:rPr lang="en" sz="2150">
                <a:solidFill>
                  <a:schemeClr val="hlink"/>
                </a:solidFill>
                <a:uFill>
                  <a:noFill/>
                </a:uFill>
                <a:latin typeface="Roboto"/>
                <a:ea typeface="Roboto"/>
                <a:cs typeface="Roboto"/>
                <a:sym typeface="Roboto"/>
                <a:hlinkClick r:id="rId3"/>
              </a:rPr>
              <a:t>https://github.com/natasasdj/anomalyDetection</a:t>
            </a:r>
            <a:endParaRPr sz="2150">
              <a:latin typeface="Roboto"/>
              <a:ea typeface="Roboto"/>
              <a:cs typeface="Roboto"/>
              <a:sym typeface="Roboto"/>
            </a:endParaRPr>
          </a:p>
          <a:p>
            <a:pPr marL="914400" marR="0" lvl="0" indent="-365125" algn="just" rtl="0">
              <a:lnSpc>
                <a:spcPct val="100000"/>
              </a:lnSpc>
              <a:spcBef>
                <a:spcPts val="0"/>
              </a:spcBef>
              <a:spcAft>
                <a:spcPts val="0"/>
              </a:spcAft>
              <a:buSzPts val="2150"/>
              <a:buFont typeface="Roboto"/>
              <a:buChar char="-"/>
            </a:pPr>
            <a:r>
              <a:rPr lang="en" sz="2150">
                <a:solidFill>
                  <a:schemeClr val="hlink"/>
                </a:solidFill>
                <a:uFill>
                  <a:noFill/>
                </a:uFill>
                <a:latin typeface="Roboto"/>
                <a:ea typeface="Roboto"/>
                <a:cs typeface="Roboto"/>
                <a:sym typeface="Roboto"/>
                <a:hlinkClick r:id="rId4"/>
              </a:rPr>
              <a:t>https://github.com/AdneneBoumessouer/MVTec-Anomaly-Detection</a:t>
            </a:r>
            <a:endParaRPr sz="2150">
              <a:latin typeface="Roboto"/>
              <a:ea typeface="Roboto"/>
              <a:cs typeface="Roboto"/>
              <a:sym typeface="Roboto"/>
            </a:endParaRPr>
          </a:p>
          <a:p>
            <a:pPr marL="914400" marR="0" lvl="0" indent="-365125" algn="just" rtl="0">
              <a:lnSpc>
                <a:spcPct val="100000"/>
              </a:lnSpc>
              <a:spcBef>
                <a:spcPts val="0"/>
              </a:spcBef>
              <a:spcAft>
                <a:spcPts val="0"/>
              </a:spcAft>
              <a:buSzPts val="2150"/>
              <a:buFont typeface="Roboto"/>
              <a:buChar char="-"/>
            </a:pPr>
            <a:r>
              <a:rPr lang="en" sz="2150">
                <a:latin typeface="Roboto"/>
                <a:ea typeface="Roboto"/>
                <a:cs typeface="Roboto"/>
                <a:sym typeface="Roboto"/>
              </a:rPr>
              <a:t>https://arxiv.org/pdf/1606.08921.pdf</a:t>
            </a: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8">
                                            <p:txEl>
                                              <p:pRg st="0" end="0"/>
                                            </p:txEl>
                                          </p:spTgt>
                                        </p:tgtEl>
                                        <p:attrNameLst>
                                          <p:attrName>style.visibility</p:attrName>
                                        </p:attrNameLst>
                                      </p:cBhvr>
                                      <p:to>
                                        <p:strVal val="visible"/>
                                      </p:to>
                                    </p:set>
                                    <p:animEffect transition="in" filter="fade">
                                      <p:cBhvr>
                                        <p:cTn id="7" dur="1000"/>
                                        <p:tgtEl>
                                          <p:spTgt spid="17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8">
                                            <p:txEl>
                                              <p:pRg st="1" end="1"/>
                                            </p:txEl>
                                          </p:spTgt>
                                        </p:tgtEl>
                                        <p:attrNameLst>
                                          <p:attrName>style.visibility</p:attrName>
                                        </p:attrNameLst>
                                      </p:cBhvr>
                                      <p:to>
                                        <p:strVal val="visible"/>
                                      </p:to>
                                    </p:set>
                                    <p:animEffect transition="in" filter="fade">
                                      <p:cBhvr>
                                        <p:cTn id="12" dur="1000"/>
                                        <p:tgtEl>
                                          <p:spTgt spid="17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8">
                                            <p:txEl>
                                              <p:pRg st="2" end="2"/>
                                            </p:txEl>
                                          </p:spTgt>
                                        </p:tgtEl>
                                        <p:attrNameLst>
                                          <p:attrName>style.visibility</p:attrName>
                                        </p:attrNameLst>
                                      </p:cBhvr>
                                      <p:to>
                                        <p:strVal val="visible"/>
                                      </p:to>
                                    </p:set>
                                    <p:animEffect transition="in" filter="fade">
                                      <p:cBhvr>
                                        <p:cTn id="17" dur="1000"/>
                                        <p:tgtEl>
                                          <p:spTgt spid="17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8">
                                            <p:txEl>
                                              <p:pRg st="3" end="3"/>
                                            </p:txEl>
                                          </p:spTgt>
                                        </p:tgtEl>
                                        <p:attrNameLst>
                                          <p:attrName>style.visibility</p:attrName>
                                        </p:attrNameLst>
                                      </p:cBhvr>
                                      <p:to>
                                        <p:strVal val="visible"/>
                                      </p:to>
                                    </p:set>
                                    <p:animEffect transition="in" filter="fade">
                                      <p:cBhvr>
                                        <p:cTn id="22" dur="1000"/>
                                        <p:tgtEl>
                                          <p:spTgt spid="17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8">
                                            <p:txEl>
                                              <p:pRg st="4" end="4"/>
                                            </p:txEl>
                                          </p:spTgt>
                                        </p:tgtEl>
                                        <p:attrNameLst>
                                          <p:attrName>style.visibility</p:attrName>
                                        </p:attrNameLst>
                                      </p:cBhvr>
                                      <p:to>
                                        <p:strVal val="visible"/>
                                      </p:to>
                                    </p:set>
                                    <p:animEffect transition="in" filter="fade">
                                      <p:cBhvr>
                                        <p:cTn id="27" dur="1000"/>
                                        <p:tgtEl>
                                          <p:spTgt spid="17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18">
                                            <p:txEl>
                                              <p:pRg st="5" end="5"/>
                                            </p:txEl>
                                          </p:spTgt>
                                        </p:tgtEl>
                                        <p:attrNameLst>
                                          <p:attrName>style.visibility</p:attrName>
                                        </p:attrNameLst>
                                      </p:cBhvr>
                                      <p:to>
                                        <p:strVal val="visible"/>
                                      </p:to>
                                    </p:set>
                                    <p:animEffect transition="in" filter="fade">
                                      <p:cBhvr>
                                        <p:cTn id="32" dur="1000"/>
                                        <p:tgtEl>
                                          <p:spTgt spid="17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18">
                                            <p:txEl>
                                              <p:pRg st="6" end="6"/>
                                            </p:txEl>
                                          </p:spTgt>
                                        </p:tgtEl>
                                        <p:attrNameLst>
                                          <p:attrName>style.visibility</p:attrName>
                                        </p:attrNameLst>
                                      </p:cBhvr>
                                      <p:to>
                                        <p:strVal val="visible"/>
                                      </p:to>
                                    </p:set>
                                    <p:animEffect transition="in" filter="fade">
                                      <p:cBhvr>
                                        <p:cTn id="37" dur="1000"/>
                                        <p:tgtEl>
                                          <p:spTgt spid="17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18">
                                            <p:txEl>
                                              <p:pRg st="7" end="7"/>
                                            </p:txEl>
                                          </p:spTgt>
                                        </p:tgtEl>
                                        <p:attrNameLst>
                                          <p:attrName>style.visibility</p:attrName>
                                        </p:attrNameLst>
                                      </p:cBhvr>
                                      <p:to>
                                        <p:strVal val="visible"/>
                                      </p:to>
                                    </p:set>
                                    <p:animEffect transition="in" filter="fade">
                                      <p:cBhvr>
                                        <p:cTn id="42" dur="1000"/>
                                        <p:tgtEl>
                                          <p:spTgt spid="17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g247e17b9447_1_495"/>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25" name="Google Shape;1725;g247e17b9447_1_495"/>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26" name="Google Shape;1726;g247e17b9447_1_495"/>
          <p:cNvGrpSpPr/>
          <p:nvPr/>
        </p:nvGrpSpPr>
        <p:grpSpPr>
          <a:xfrm>
            <a:off x="8285261" y="293919"/>
            <a:ext cx="524681" cy="488069"/>
            <a:chOff x="827350" y="3629733"/>
            <a:chExt cx="1431600" cy="1332067"/>
          </a:xfrm>
        </p:grpSpPr>
        <p:sp>
          <p:nvSpPr>
            <p:cNvPr id="1727" name="Google Shape;1727;g247e17b9447_1_4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28" name="Google Shape;1728;g247e17b9447_1_4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29" name="Google Shape;1729;g247e17b9447_1_4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30" name="Google Shape;1730;g247e17b9447_1_495"/>
          <p:cNvGrpSpPr/>
          <p:nvPr/>
        </p:nvGrpSpPr>
        <p:grpSpPr>
          <a:xfrm>
            <a:off x="7846540" y="293931"/>
            <a:ext cx="326119" cy="303312"/>
            <a:chOff x="827350" y="3629733"/>
            <a:chExt cx="1431600" cy="1332067"/>
          </a:xfrm>
        </p:grpSpPr>
        <p:sp>
          <p:nvSpPr>
            <p:cNvPr id="1731" name="Google Shape;1731;g247e17b9447_1_4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32" name="Google Shape;1732;g247e17b9447_1_4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33" name="Google Shape;1733;g247e17b9447_1_4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34" name="Google Shape;1734;g247e17b9447_1_495"/>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735" name="Google Shape;1735;g247e17b9447_1_495"/>
          <p:cNvSpPr txBox="1">
            <a:spLocks noGrp="1"/>
          </p:cNvSpPr>
          <p:nvPr>
            <p:ph type="subTitle" idx="4294967295"/>
          </p:nvPr>
        </p:nvSpPr>
        <p:spPr>
          <a:xfrm>
            <a:off x="112625" y="12559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Huấn luyện mô hình:</a:t>
            </a: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914400" marR="0" lvl="0" indent="0" algn="just" rtl="0">
              <a:lnSpc>
                <a:spcPct val="100000"/>
              </a:lnSpc>
              <a:spcBef>
                <a:spcPts val="0"/>
              </a:spcBef>
              <a:spcAft>
                <a:spcPts val="0"/>
              </a:spcAft>
              <a:buNone/>
            </a:pPr>
            <a:r>
              <a:rPr lang="en" sz="2150">
                <a:latin typeface="Roboto"/>
                <a:ea typeface="Roboto"/>
                <a:cs typeface="Roboto"/>
                <a:sym typeface="Roboto"/>
              </a:rPr>
              <a:t>Ta huấn luyện mô hình ResnetCAE với hàm tối ưu là Adam, cách tính hàm mất mát là theo độ đo tương đồng (ssim) ,số epoch=12</a:t>
            </a: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914400" marR="0" lvl="0" indent="0" algn="just" rtl="0">
              <a:lnSpc>
                <a:spcPct val="100000"/>
              </a:lnSpc>
              <a:spcBef>
                <a:spcPts val="0"/>
              </a:spcBef>
              <a:spcAft>
                <a:spcPts val="0"/>
              </a:spcAft>
              <a:buNone/>
            </a:pPr>
            <a:r>
              <a:rPr lang="en" sz="2150">
                <a:latin typeface="Roboto"/>
                <a:ea typeface="Roboto"/>
                <a:cs typeface="Roboto"/>
                <a:sym typeface="Roboto"/>
              </a:rPr>
              <a:t>Cách đánh giá hiệu suất dựa vào độ đo tương đồng (ssim)</a:t>
            </a: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0" marR="0" lvl="0" indent="0" algn="just" rtl="0">
              <a:lnSpc>
                <a:spcPct val="100000"/>
              </a:lnSpc>
              <a:spcBef>
                <a:spcPts val="0"/>
              </a:spcBef>
              <a:spcAft>
                <a:spcPts val="0"/>
              </a:spcAft>
              <a:buNone/>
            </a:pP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4">
                                            <p:txEl>
                                              <p:pRg st="0" end="0"/>
                                            </p:txEl>
                                          </p:spTgt>
                                        </p:tgtEl>
                                        <p:attrNameLst>
                                          <p:attrName>style.visibility</p:attrName>
                                        </p:attrNameLst>
                                      </p:cBhvr>
                                      <p:to>
                                        <p:strVal val="visible"/>
                                      </p:to>
                                    </p:set>
                                    <p:animEffect transition="in" filter="fade">
                                      <p:cBhvr>
                                        <p:cTn id="7" dur="1000"/>
                                        <p:tgtEl>
                                          <p:spTgt spid="17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4">
                                            <p:txEl>
                                              <p:pRg st="1" end="1"/>
                                            </p:txEl>
                                          </p:spTgt>
                                        </p:tgtEl>
                                        <p:attrNameLst>
                                          <p:attrName>style.visibility</p:attrName>
                                        </p:attrNameLst>
                                      </p:cBhvr>
                                      <p:to>
                                        <p:strVal val="visible"/>
                                      </p:to>
                                    </p:set>
                                    <p:animEffect transition="in" filter="fade">
                                      <p:cBhvr>
                                        <p:cTn id="12" dur="1000"/>
                                        <p:tgtEl>
                                          <p:spTgt spid="17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4">
                                            <p:txEl>
                                              <p:pRg st="2" end="2"/>
                                            </p:txEl>
                                          </p:spTgt>
                                        </p:tgtEl>
                                        <p:attrNameLst>
                                          <p:attrName>style.visibility</p:attrName>
                                        </p:attrNameLst>
                                      </p:cBhvr>
                                      <p:to>
                                        <p:strVal val="visible"/>
                                      </p:to>
                                    </p:set>
                                    <p:animEffect transition="in" filter="fade">
                                      <p:cBhvr>
                                        <p:cTn id="17" dur="1000"/>
                                        <p:tgtEl>
                                          <p:spTgt spid="17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34">
                                            <p:txEl>
                                              <p:pRg st="3" end="3"/>
                                            </p:txEl>
                                          </p:spTgt>
                                        </p:tgtEl>
                                        <p:attrNameLst>
                                          <p:attrName>style.visibility</p:attrName>
                                        </p:attrNameLst>
                                      </p:cBhvr>
                                      <p:to>
                                        <p:strVal val="visible"/>
                                      </p:to>
                                    </p:set>
                                    <p:animEffect transition="in" filter="fade">
                                      <p:cBhvr>
                                        <p:cTn id="22" dur="1000"/>
                                        <p:tgtEl>
                                          <p:spTgt spid="17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34">
                                            <p:txEl>
                                              <p:pRg st="4" end="4"/>
                                            </p:txEl>
                                          </p:spTgt>
                                        </p:tgtEl>
                                        <p:attrNameLst>
                                          <p:attrName>style.visibility</p:attrName>
                                        </p:attrNameLst>
                                      </p:cBhvr>
                                      <p:to>
                                        <p:strVal val="visible"/>
                                      </p:to>
                                    </p:set>
                                    <p:animEffect transition="in" filter="fade">
                                      <p:cBhvr>
                                        <p:cTn id="27" dur="1000"/>
                                        <p:tgtEl>
                                          <p:spTgt spid="17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34">
                                            <p:txEl>
                                              <p:pRg st="5" end="5"/>
                                            </p:txEl>
                                          </p:spTgt>
                                        </p:tgtEl>
                                        <p:attrNameLst>
                                          <p:attrName>style.visibility</p:attrName>
                                        </p:attrNameLst>
                                      </p:cBhvr>
                                      <p:to>
                                        <p:strVal val="visible"/>
                                      </p:to>
                                    </p:set>
                                    <p:animEffect transition="in" filter="fade">
                                      <p:cBhvr>
                                        <p:cTn id="32" dur="1000"/>
                                        <p:tgtEl>
                                          <p:spTgt spid="17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34">
                                            <p:txEl>
                                              <p:pRg st="6" end="6"/>
                                            </p:txEl>
                                          </p:spTgt>
                                        </p:tgtEl>
                                        <p:attrNameLst>
                                          <p:attrName>style.visibility</p:attrName>
                                        </p:attrNameLst>
                                      </p:cBhvr>
                                      <p:to>
                                        <p:strVal val="visible"/>
                                      </p:to>
                                    </p:set>
                                    <p:animEffect transition="in" filter="fade">
                                      <p:cBhvr>
                                        <p:cTn id="37" dur="1000"/>
                                        <p:tgtEl>
                                          <p:spTgt spid="17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34">
                                            <p:txEl>
                                              <p:pRg st="7" end="7"/>
                                            </p:txEl>
                                          </p:spTgt>
                                        </p:tgtEl>
                                        <p:attrNameLst>
                                          <p:attrName>style.visibility</p:attrName>
                                        </p:attrNameLst>
                                      </p:cBhvr>
                                      <p:to>
                                        <p:strVal val="visible"/>
                                      </p:to>
                                    </p:set>
                                    <p:animEffect transition="in" filter="fade">
                                      <p:cBhvr>
                                        <p:cTn id="42" dur="1000"/>
                                        <p:tgtEl>
                                          <p:spTgt spid="173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Google Shape;1740;g247e17b9447_1_546"/>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41" name="Google Shape;1741;g247e17b9447_1_546"/>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42" name="Google Shape;1742;g247e17b9447_1_546"/>
          <p:cNvGrpSpPr/>
          <p:nvPr/>
        </p:nvGrpSpPr>
        <p:grpSpPr>
          <a:xfrm>
            <a:off x="8285261" y="293919"/>
            <a:ext cx="524681" cy="488069"/>
            <a:chOff x="827350" y="3629733"/>
            <a:chExt cx="1431600" cy="1332067"/>
          </a:xfrm>
        </p:grpSpPr>
        <p:sp>
          <p:nvSpPr>
            <p:cNvPr id="1743" name="Google Shape;1743;g247e17b9447_1_5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44" name="Google Shape;1744;g247e17b9447_1_5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45" name="Google Shape;1745;g247e17b9447_1_5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46" name="Google Shape;1746;g247e17b9447_1_546"/>
          <p:cNvGrpSpPr/>
          <p:nvPr/>
        </p:nvGrpSpPr>
        <p:grpSpPr>
          <a:xfrm>
            <a:off x="7846540" y="293931"/>
            <a:ext cx="326119" cy="303312"/>
            <a:chOff x="827350" y="3629733"/>
            <a:chExt cx="1431600" cy="1332067"/>
          </a:xfrm>
        </p:grpSpPr>
        <p:sp>
          <p:nvSpPr>
            <p:cNvPr id="1747" name="Google Shape;1747;g247e17b9447_1_5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48" name="Google Shape;1748;g247e17b9447_1_5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49" name="Google Shape;1749;g247e17b9447_1_5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50" name="Google Shape;1750;g247e17b9447_1_546"/>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751" name="Google Shape;1751;g247e17b9447_1_546"/>
          <p:cNvSpPr txBox="1">
            <a:spLocks noGrp="1"/>
          </p:cNvSpPr>
          <p:nvPr>
            <p:ph type="subTitle" idx="4294967295"/>
          </p:nvPr>
        </p:nvSpPr>
        <p:spPr>
          <a:xfrm>
            <a:off x="-84275" y="1132250"/>
            <a:ext cx="81810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Kiểm thử mô hình:</a:t>
            </a: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0" marR="0" lvl="0" indent="0" algn="just" rtl="0">
              <a:lnSpc>
                <a:spcPct val="100000"/>
              </a:lnSpc>
              <a:spcBef>
                <a:spcPts val="0"/>
              </a:spcBef>
              <a:spcAft>
                <a:spcPts val="0"/>
              </a:spcAft>
              <a:buNone/>
            </a:pPr>
            <a:endParaRPr sz="2150">
              <a:latin typeface="Roboto"/>
              <a:ea typeface="Roboto"/>
              <a:cs typeface="Roboto"/>
              <a:sym typeface="Roboto"/>
            </a:endParaRPr>
          </a:p>
          <a:p>
            <a:pPr marL="914400" marR="0" lvl="0" indent="0" algn="just" rtl="0">
              <a:lnSpc>
                <a:spcPct val="100000"/>
              </a:lnSpc>
              <a:spcBef>
                <a:spcPts val="0"/>
              </a:spcBef>
              <a:spcAft>
                <a:spcPts val="0"/>
              </a:spcAft>
              <a:buNone/>
            </a:pPr>
            <a:endParaRPr sz="2150">
              <a:latin typeface="Roboto"/>
              <a:ea typeface="Roboto"/>
              <a:cs typeface="Roboto"/>
              <a:sym typeface="Roboto"/>
            </a:endParaRPr>
          </a:p>
          <a:p>
            <a:pPr marL="0" marR="0" lvl="0" indent="0" algn="just" rtl="0">
              <a:lnSpc>
                <a:spcPct val="100000"/>
              </a:lnSpc>
              <a:spcBef>
                <a:spcPts val="0"/>
              </a:spcBef>
              <a:spcAft>
                <a:spcPts val="0"/>
              </a:spcAft>
              <a:buNone/>
            </a:pPr>
            <a:endParaRPr sz="16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6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750" b="1" i="0" u="none" strike="noStrike" cap="none">
              <a:solidFill>
                <a:schemeClr val="lt1"/>
              </a:solidFill>
              <a:latin typeface="Roboto"/>
              <a:ea typeface="Roboto"/>
              <a:cs typeface="Roboto"/>
              <a:sym typeface="Roboto"/>
            </a:endParaRPr>
          </a:p>
        </p:txBody>
      </p:sp>
      <p:pic>
        <p:nvPicPr>
          <p:cNvPr id="1752" name="Google Shape;1752;g247e17b9447_1_546"/>
          <p:cNvPicPr preferRelativeResize="0"/>
          <p:nvPr/>
        </p:nvPicPr>
        <p:blipFill>
          <a:blip r:embed="rId3">
            <a:alphaModFix/>
          </a:blip>
          <a:stretch>
            <a:fillRect/>
          </a:stretch>
        </p:blipFill>
        <p:spPr>
          <a:xfrm>
            <a:off x="693950" y="1593075"/>
            <a:ext cx="7524000" cy="3381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0">
                                            <p:txEl>
                                              <p:pRg st="0" end="0"/>
                                            </p:txEl>
                                          </p:spTgt>
                                        </p:tgtEl>
                                        <p:attrNameLst>
                                          <p:attrName>style.visibility</p:attrName>
                                        </p:attrNameLst>
                                      </p:cBhvr>
                                      <p:to>
                                        <p:strVal val="visible"/>
                                      </p:to>
                                    </p:set>
                                    <p:animEffect transition="in" filter="fade">
                                      <p:cBhvr>
                                        <p:cTn id="7" dur="1000"/>
                                        <p:tgtEl>
                                          <p:spTgt spid="17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0">
                                            <p:txEl>
                                              <p:pRg st="1" end="1"/>
                                            </p:txEl>
                                          </p:spTgt>
                                        </p:tgtEl>
                                        <p:attrNameLst>
                                          <p:attrName>style.visibility</p:attrName>
                                        </p:attrNameLst>
                                      </p:cBhvr>
                                      <p:to>
                                        <p:strVal val="visible"/>
                                      </p:to>
                                    </p:set>
                                    <p:animEffect transition="in" filter="fade">
                                      <p:cBhvr>
                                        <p:cTn id="12" dur="1000"/>
                                        <p:tgtEl>
                                          <p:spTgt spid="17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0">
                                            <p:txEl>
                                              <p:pRg st="2" end="2"/>
                                            </p:txEl>
                                          </p:spTgt>
                                        </p:tgtEl>
                                        <p:attrNameLst>
                                          <p:attrName>style.visibility</p:attrName>
                                        </p:attrNameLst>
                                      </p:cBhvr>
                                      <p:to>
                                        <p:strVal val="visible"/>
                                      </p:to>
                                    </p:set>
                                    <p:animEffect transition="in" filter="fade">
                                      <p:cBhvr>
                                        <p:cTn id="17" dur="1000"/>
                                        <p:tgtEl>
                                          <p:spTgt spid="17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0">
                                            <p:txEl>
                                              <p:pRg st="3" end="3"/>
                                            </p:txEl>
                                          </p:spTgt>
                                        </p:tgtEl>
                                        <p:attrNameLst>
                                          <p:attrName>style.visibility</p:attrName>
                                        </p:attrNameLst>
                                      </p:cBhvr>
                                      <p:to>
                                        <p:strVal val="visible"/>
                                      </p:to>
                                    </p:set>
                                    <p:animEffect transition="in" filter="fade">
                                      <p:cBhvr>
                                        <p:cTn id="22" dur="1000"/>
                                        <p:tgtEl>
                                          <p:spTgt spid="17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0">
                                            <p:txEl>
                                              <p:pRg st="4" end="4"/>
                                            </p:txEl>
                                          </p:spTgt>
                                        </p:tgtEl>
                                        <p:attrNameLst>
                                          <p:attrName>style.visibility</p:attrName>
                                        </p:attrNameLst>
                                      </p:cBhvr>
                                      <p:to>
                                        <p:strVal val="visible"/>
                                      </p:to>
                                    </p:set>
                                    <p:animEffect transition="in" filter="fade">
                                      <p:cBhvr>
                                        <p:cTn id="27" dur="1000"/>
                                        <p:tgtEl>
                                          <p:spTgt spid="17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0">
                                            <p:txEl>
                                              <p:pRg st="5" end="5"/>
                                            </p:txEl>
                                          </p:spTgt>
                                        </p:tgtEl>
                                        <p:attrNameLst>
                                          <p:attrName>style.visibility</p:attrName>
                                        </p:attrNameLst>
                                      </p:cBhvr>
                                      <p:to>
                                        <p:strVal val="visible"/>
                                      </p:to>
                                    </p:set>
                                    <p:animEffect transition="in" filter="fade">
                                      <p:cBhvr>
                                        <p:cTn id="32" dur="1000"/>
                                        <p:tgtEl>
                                          <p:spTgt spid="17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50">
                                            <p:txEl>
                                              <p:pRg st="6" end="6"/>
                                            </p:txEl>
                                          </p:spTgt>
                                        </p:tgtEl>
                                        <p:attrNameLst>
                                          <p:attrName>style.visibility</p:attrName>
                                        </p:attrNameLst>
                                      </p:cBhvr>
                                      <p:to>
                                        <p:strVal val="visible"/>
                                      </p:to>
                                    </p:set>
                                    <p:animEffect transition="in" filter="fade">
                                      <p:cBhvr>
                                        <p:cTn id="37" dur="1000"/>
                                        <p:tgtEl>
                                          <p:spTgt spid="17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50">
                                            <p:txEl>
                                              <p:pRg st="7" end="7"/>
                                            </p:txEl>
                                          </p:spTgt>
                                        </p:tgtEl>
                                        <p:attrNameLst>
                                          <p:attrName>style.visibility</p:attrName>
                                        </p:attrNameLst>
                                      </p:cBhvr>
                                      <p:to>
                                        <p:strVal val="visible"/>
                                      </p:to>
                                    </p:set>
                                    <p:animEffect transition="in" filter="fade">
                                      <p:cBhvr>
                                        <p:cTn id="42" dur="1000"/>
                                        <p:tgtEl>
                                          <p:spTgt spid="17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g247e17b9447_1_512"/>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58" name="Google Shape;1758;g247e17b9447_1_512"/>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59" name="Google Shape;1759;g247e17b9447_1_512"/>
          <p:cNvGrpSpPr/>
          <p:nvPr/>
        </p:nvGrpSpPr>
        <p:grpSpPr>
          <a:xfrm>
            <a:off x="8285261" y="293919"/>
            <a:ext cx="524681" cy="488069"/>
            <a:chOff x="827350" y="3629733"/>
            <a:chExt cx="1431600" cy="1332067"/>
          </a:xfrm>
        </p:grpSpPr>
        <p:sp>
          <p:nvSpPr>
            <p:cNvPr id="1760" name="Google Shape;1760;g247e17b9447_1_51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61" name="Google Shape;1761;g247e17b9447_1_51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62" name="Google Shape;1762;g247e17b9447_1_51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63" name="Google Shape;1763;g247e17b9447_1_512"/>
          <p:cNvGrpSpPr/>
          <p:nvPr/>
        </p:nvGrpSpPr>
        <p:grpSpPr>
          <a:xfrm>
            <a:off x="7846540" y="293931"/>
            <a:ext cx="326119" cy="303312"/>
            <a:chOff x="827350" y="3629733"/>
            <a:chExt cx="1431600" cy="1332067"/>
          </a:xfrm>
        </p:grpSpPr>
        <p:sp>
          <p:nvSpPr>
            <p:cNvPr id="1764" name="Google Shape;1764;g247e17b9447_1_51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65" name="Google Shape;1765;g247e17b9447_1_51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66" name="Google Shape;1766;g247e17b9447_1_51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67" name="Google Shape;1767;g247e17b9447_1_512"/>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768" name="Google Shape;1768;g247e17b9447_1_512"/>
          <p:cNvSpPr txBox="1">
            <a:spLocks noGrp="1"/>
          </p:cNvSpPr>
          <p:nvPr>
            <p:ph type="subTitle" idx="4294967295"/>
          </p:nvPr>
        </p:nvSpPr>
        <p:spPr>
          <a:xfrm>
            <a:off x="-150725" y="1185300"/>
            <a:ext cx="8181000" cy="39582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1850" b="1">
                <a:latin typeface="Roboto"/>
                <a:ea typeface="Roboto"/>
                <a:cs typeface="Roboto"/>
                <a:sym typeface="Roboto"/>
              </a:rPr>
              <a:t>Tìm ngưỡng xác định ảnh bất thường:</a:t>
            </a:r>
            <a:endParaRPr sz="1850" b="1">
              <a:latin typeface="Roboto"/>
              <a:ea typeface="Roboto"/>
              <a:cs typeface="Roboto"/>
              <a:sym typeface="Roboto"/>
            </a:endParaRPr>
          </a:p>
          <a:p>
            <a:pPr marL="914400" marR="0" lvl="0" indent="0" algn="just" rtl="0">
              <a:lnSpc>
                <a:spcPct val="100000"/>
              </a:lnSpc>
              <a:spcBef>
                <a:spcPts val="0"/>
              </a:spcBef>
              <a:spcAft>
                <a:spcPts val="0"/>
              </a:spcAft>
              <a:buNone/>
            </a:pPr>
            <a:r>
              <a:rPr lang="en" sz="1850">
                <a:latin typeface="Roboto"/>
                <a:ea typeface="Roboto"/>
                <a:cs typeface="Roboto"/>
                <a:sym typeface="Roboto"/>
              </a:rPr>
              <a:t>Ta sẽ đi tìm ngưỡng tối ưu dựa trên cách tính điểm score=((True Positive rate + True Negative rate) / 2)  so cho điểm tìm được là tối ưu nhất.</a:t>
            </a:r>
            <a:endParaRPr sz="1850">
              <a:latin typeface="Roboto"/>
              <a:ea typeface="Roboto"/>
              <a:cs typeface="Roboto"/>
              <a:sym typeface="Roboto"/>
            </a:endParaRPr>
          </a:p>
          <a:p>
            <a:pPr marL="0" marR="0" lvl="0" indent="0" algn="just" rtl="0">
              <a:lnSpc>
                <a:spcPct val="100000"/>
              </a:lnSpc>
              <a:spcBef>
                <a:spcPts val="0"/>
              </a:spcBef>
              <a:spcAft>
                <a:spcPts val="0"/>
              </a:spcAft>
              <a:buNone/>
            </a:pPr>
            <a:endParaRPr sz="1850">
              <a:latin typeface="Roboto"/>
              <a:ea typeface="Roboto"/>
              <a:cs typeface="Roboto"/>
              <a:sym typeface="Roboto"/>
            </a:endParaRPr>
          </a:p>
          <a:p>
            <a:pPr marL="914400" marR="0" lvl="0" indent="0" algn="just" rtl="0">
              <a:lnSpc>
                <a:spcPct val="100000"/>
              </a:lnSpc>
              <a:spcBef>
                <a:spcPts val="0"/>
              </a:spcBef>
              <a:spcAft>
                <a:spcPts val="0"/>
              </a:spcAft>
              <a:buNone/>
            </a:pPr>
            <a:endParaRPr sz="1850">
              <a:latin typeface="Roboto"/>
              <a:ea typeface="Roboto"/>
              <a:cs typeface="Roboto"/>
              <a:sym typeface="Roboto"/>
            </a:endParaRPr>
          </a:p>
          <a:p>
            <a:pPr marL="0" marR="0" lvl="0" indent="0" algn="just" rtl="0">
              <a:lnSpc>
                <a:spcPct val="100000"/>
              </a:lnSpc>
              <a:spcBef>
                <a:spcPts val="0"/>
              </a:spcBef>
              <a:spcAft>
                <a:spcPts val="0"/>
              </a:spcAft>
              <a:buNone/>
            </a:pPr>
            <a:endParaRPr sz="1350">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3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3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350" b="0" i="0" u="none" strike="noStrike" cap="none">
              <a:solidFill>
                <a:schemeClr val="lt1"/>
              </a:solidFill>
              <a:latin typeface="Roboto Light"/>
              <a:ea typeface="Roboto Light"/>
              <a:cs typeface="Roboto Light"/>
              <a:sym typeface="Roboto Light"/>
            </a:endParaRPr>
          </a:p>
          <a:p>
            <a:pPr marL="457200" marR="0" lvl="0" indent="0" algn="just" rtl="0">
              <a:lnSpc>
                <a:spcPct val="100000"/>
              </a:lnSpc>
              <a:spcBef>
                <a:spcPts val="0"/>
              </a:spcBef>
              <a:spcAft>
                <a:spcPts val="0"/>
              </a:spcAft>
              <a:buClr>
                <a:schemeClr val="lt1"/>
              </a:buClr>
              <a:buSzPts val="1400"/>
              <a:buFont typeface="Karla"/>
              <a:buNone/>
            </a:pPr>
            <a:endParaRPr sz="1450" b="1" i="0" u="none" strike="noStrike" cap="none">
              <a:solidFill>
                <a:schemeClr val="lt1"/>
              </a:solidFill>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4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4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endParaRPr sz="14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r>
              <a:rPr lang="en" sz="1450" b="1">
                <a:latin typeface="Roboto"/>
                <a:ea typeface="Roboto"/>
                <a:cs typeface="Roboto"/>
                <a:sym typeface="Roboto"/>
              </a:rPr>
              <a:t>	=&gt; </a:t>
            </a:r>
            <a:r>
              <a:rPr lang="en" sz="1850">
                <a:latin typeface="Roboto"/>
                <a:ea typeface="Roboto"/>
                <a:cs typeface="Roboto"/>
                <a:sym typeface="Roboto"/>
              </a:rPr>
              <a:t>Chọn threshold=0.73</a:t>
            </a:r>
            <a:endParaRPr sz="1450" b="1">
              <a:latin typeface="Roboto"/>
              <a:ea typeface="Roboto"/>
              <a:cs typeface="Roboto"/>
              <a:sym typeface="Roboto"/>
            </a:endParaRPr>
          </a:p>
        </p:txBody>
      </p:sp>
      <p:pic>
        <p:nvPicPr>
          <p:cNvPr id="1769" name="Google Shape;1769;g247e17b9447_1_512"/>
          <p:cNvPicPr preferRelativeResize="0"/>
          <p:nvPr/>
        </p:nvPicPr>
        <p:blipFill>
          <a:blip r:embed="rId3">
            <a:alphaModFix/>
          </a:blip>
          <a:stretch>
            <a:fillRect/>
          </a:stretch>
        </p:blipFill>
        <p:spPr>
          <a:xfrm>
            <a:off x="816250" y="2406150"/>
            <a:ext cx="7469000" cy="2094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7">
                                            <p:txEl>
                                              <p:pRg st="0" end="0"/>
                                            </p:txEl>
                                          </p:spTgt>
                                        </p:tgtEl>
                                        <p:attrNameLst>
                                          <p:attrName>style.visibility</p:attrName>
                                        </p:attrNameLst>
                                      </p:cBhvr>
                                      <p:to>
                                        <p:strVal val="visible"/>
                                      </p:to>
                                    </p:set>
                                    <p:animEffect transition="in" filter="fade">
                                      <p:cBhvr>
                                        <p:cTn id="7" dur="1000"/>
                                        <p:tgtEl>
                                          <p:spTgt spid="17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7">
                                            <p:txEl>
                                              <p:pRg st="1" end="1"/>
                                            </p:txEl>
                                          </p:spTgt>
                                        </p:tgtEl>
                                        <p:attrNameLst>
                                          <p:attrName>style.visibility</p:attrName>
                                        </p:attrNameLst>
                                      </p:cBhvr>
                                      <p:to>
                                        <p:strVal val="visible"/>
                                      </p:to>
                                    </p:set>
                                    <p:animEffect transition="in" filter="fade">
                                      <p:cBhvr>
                                        <p:cTn id="12" dur="1000"/>
                                        <p:tgtEl>
                                          <p:spTgt spid="17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7">
                                            <p:txEl>
                                              <p:pRg st="2" end="2"/>
                                            </p:txEl>
                                          </p:spTgt>
                                        </p:tgtEl>
                                        <p:attrNameLst>
                                          <p:attrName>style.visibility</p:attrName>
                                        </p:attrNameLst>
                                      </p:cBhvr>
                                      <p:to>
                                        <p:strVal val="visible"/>
                                      </p:to>
                                    </p:set>
                                    <p:animEffect transition="in" filter="fade">
                                      <p:cBhvr>
                                        <p:cTn id="17" dur="1000"/>
                                        <p:tgtEl>
                                          <p:spTgt spid="17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7">
                                            <p:txEl>
                                              <p:pRg st="3" end="3"/>
                                            </p:txEl>
                                          </p:spTgt>
                                        </p:tgtEl>
                                        <p:attrNameLst>
                                          <p:attrName>style.visibility</p:attrName>
                                        </p:attrNameLst>
                                      </p:cBhvr>
                                      <p:to>
                                        <p:strVal val="visible"/>
                                      </p:to>
                                    </p:set>
                                    <p:animEffect transition="in" filter="fade">
                                      <p:cBhvr>
                                        <p:cTn id="22" dur="1000"/>
                                        <p:tgtEl>
                                          <p:spTgt spid="17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7">
                                            <p:txEl>
                                              <p:pRg st="4" end="4"/>
                                            </p:txEl>
                                          </p:spTgt>
                                        </p:tgtEl>
                                        <p:attrNameLst>
                                          <p:attrName>style.visibility</p:attrName>
                                        </p:attrNameLst>
                                      </p:cBhvr>
                                      <p:to>
                                        <p:strVal val="visible"/>
                                      </p:to>
                                    </p:set>
                                    <p:animEffect transition="in" filter="fade">
                                      <p:cBhvr>
                                        <p:cTn id="27" dur="1000"/>
                                        <p:tgtEl>
                                          <p:spTgt spid="17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7">
                                            <p:txEl>
                                              <p:pRg st="5" end="5"/>
                                            </p:txEl>
                                          </p:spTgt>
                                        </p:tgtEl>
                                        <p:attrNameLst>
                                          <p:attrName>style.visibility</p:attrName>
                                        </p:attrNameLst>
                                      </p:cBhvr>
                                      <p:to>
                                        <p:strVal val="visible"/>
                                      </p:to>
                                    </p:set>
                                    <p:animEffect transition="in" filter="fade">
                                      <p:cBhvr>
                                        <p:cTn id="32" dur="1000"/>
                                        <p:tgtEl>
                                          <p:spTgt spid="17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67">
                                            <p:txEl>
                                              <p:pRg st="6" end="6"/>
                                            </p:txEl>
                                          </p:spTgt>
                                        </p:tgtEl>
                                        <p:attrNameLst>
                                          <p:attrName>style.visibility</p:attrName>
                                        </p:attrNameLst>
                                      </p:cBhvr>
                                      <p:to>
                                        <p:strVal val="visible"/>
                                      </p:to>
                                    </p:set>
                                    <p:animEffect transition="in" filter="fade">
                                      <p:cBhvr>
                                        <p:cTn id="37" dur="1000"/>
                                        <p:tgtEl>
                                          <p:spTgt spid="17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67">
                                            <p:txEl>
                                              <p:pRg st="7" end="7"/>
                                            </p:txEl>
                                          </p:spTgt>
                                        </p:tgtEl>
                                        <p:attrNameLst>
                                          <p:attrName>style.visibility</p:attrName>
                                        </p:attrNameLst>
                                      </p:cBhvr>
                                      <p:to>
                                        <p:strVal val="visible"/>
                                      </p:to>
                                    </p:set>
                                    <p:animEffect transition="in" filter="fade">
                                      <p:cBhvr>
                                        <p:cTn id="42" dur="1000"/>
                                        <p:tgtEl>
                                          <p:spTgt spid="17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g247e17b9447_1_529"/>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75" name="Google Shape;1775;g247e17b9447_1_529"/>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76" name="Google Shape;1776;g247e17b9447_1_529"/>
          <p:cNvGrpSpPr/>
          <p:nvPr/>
        </p:nvGrpSpPr>
        <p:grpSpPr>
          <a:xfrm>
            <a:off x="8285261" y="293919"/>
            <a:ext cx="524681" cy="488069"/>
            <a:chOff x="827350" y="3629733"/>
            <a:chExt cx="1431600" cy="1332067"/>
          </a:xfrm>
        </p:grpSpPr>
        <p:sp>
          <p:nvSpPr>
            <p:cNvPr id="1777" name="Google Shape;1777;g247e17b9447_1_52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78" name="Google Shape;1778;g247e17b9447_1_52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79" name="Google Shape;1779;g247e17b9447_1_52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80" name="Google Shape;1780;g247e17b9447_1_529"/>
          <p:cNvGrpSpPr/>
          <p:nvPr/>
        </p:nvGrpSpPr>
        <p:grpSpPr>
          <a:xfrm>
            <a:off x="7846540" y="293931"/>
            <a:ext cx="326119" cy="303312"/>
            <a:chOff x="827350" y="3629733"/>
            <a:chExt cx="1431600" cy="1332067"/>
          </a:xfrm>
        </p:grpSpPr>
        <p:sp>
          <p:nvSpPr>
            <p:cNvPr id="1781" name="Google Shape;1781;g247e17b9447_1_52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82" name="Google Shape;1782;g247e17b9447_1_52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83" name="Google Shape;1783;g247e17b9447_1_52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784" name="Google Shape;1784;g247e17b9447_1_529"/>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785" name="Google Shape;1785;g247e17b9447_1_529"/>
          <p:cNvPicPr preferRelativeResize="0"/>
          <p:nvPr/>
        </p:nvPicPr>
        <p:blipFill>
          <a:blip r:embed="rId3">
            <a:alphaModFix/>
          </a:blip>
          <a:stretch>
            <a:fillRect/>
          </a:stretch>
        </p:blipFill>
        <p:spPr>
          <a:xfrm>
            <a:off x="2181850" y="1277025"/>
            <a:ext cx="4413949" cy="3086624"/>
          </a:xfrm>
          <a:prstGeom prst="rect">
            <a:avLst/>
          </a:prstGeom>
          <a:noFill/>
          <a:ln>
            <a:noFill/>
          </a:ln>
        </p:spPr>
      </p:pic>
      <p:sp>
        <p:nvSpPr>
          <p:cNvPr id="1786" name="Google Shape;1786;g247e17b9447_1_529"/>
          <p:cNvSpPr txBox="1"/>
          <p:nvPr/>
        </p:nvSpPr>
        <p:spPr>
          <a:xfrm>
            <a:off x="1283150" y="4500600"/>
            <a:ext cx="6889500" cy="515700"/>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800"/>
              </a:spcAft>
              <a:buNone/>
            </a:pPr>
            <a:r>
              <a:rPr lang="en" sz="2150">
                <a:solidFill>
                  <a:schemeClr val="lt1"/>
                </a:solidFill>
                <a:latin typeface="Roboto"/>
                <a:ea typeface="Roboto"/>
                <a:cs typeface="Roboto"/>
                <a:sym typeface="Roboto"/>
              </a:rPr>
              <a:t>Kết quả cho ta khá bất ngờ khi độ chính xác lên đến 1.</a:t>
            </a:r>
            <a:endParaRPr>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4">
                                            <p:txEl>
                                              <p:pRg st="0" end="0"/>
                                            </p:txEl>
                                          </p:spTgt>
                                        </p:tgtEl>
                                        <p:attrNameLst>
                                          <p:attrName>style.visibility</p:attrName>
                                        </p:attrNameLst>
                                      </p:cBhvr>
                                      <p:to>
                                        <p:strVal val="visible"/>
                                      </p:to>
                                    </p:set>
                                    <p:animEffect transition="in" filter="fade">
                                      <p:cBhvr>
                                        <p:cTn id="7" dur="1000"/>
                                        <p:tgtEl>
                                          <p:spTgt spid="17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4">
                                            <p:txEl>
                                              <p:pRg st="1" end="1"/>
                                            </p:txEl>
                                          </p:spTgt>
                                        </p:tgtEl>
                                        <p:attrNameLst>
                                          <p:attrName>style.visibility</p:attrName>
                                        </p:attrNameLst>
                                      </p:cBhvr>
                                      <p:to>
                                        <p:strVal val="visible"/>
                                      </p:to>
                                    </p:set>
                                    <p:animEffect transition="in" filter="fade">
                                      <p:cBhvr>
                                        <p:cTn id="12" dur="1000"/>
                                        <p:tgtEl>
                                          <p:spTgt spid="17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4">
                                            <p:txEl>
                                              <p:pRg st="2" end="2"/>
                                            </p:txEl>
                                          </p:spTgt>
                                        </p:tgtEl>
                                        <p:attrNameLst>
                                          <p:attrName>style.visibility</p:attrName>
                                        </p:attrNameLst>
                                      </p:cBhvr>
                                      <p:to>
                                        <p:strVal val="visible"/>
                                      </p:to>
                                    </p:set>
                                    <p:animEffect transition="in" filter="fade">
                                      <p:cBhvr>
                                        <p:cTn id="17" dur="1000"/>
                                        <p:tgtEl>
                                          <p:spTgt spid="17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4">
                                            <p:txEl>
                                              <p:pRg st="3" end="3"/>
                                            </p:txEl>
                                          </p:spTgt>
                                        </p:tgtEl>
                                        <p:attrNameLst>
                                          <p:attrName>style.visibility</p:attrName>
                                        </p:attrNameLst>
                                      </p:cBhvr>
                                      <p:to>
                                        <p:strVal val="visible"/>
                                      </p:to>
                                    </p:set>
                                    <p:animEffect transition="in" filter="fade">
                                      <p:cBhvr>
                                        <p:cTn id="22" dur="1000"/>
                                        <p:tgtEl>
                                          <p:spTgt spid="17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4">
                                            <p:txEl>
                                              <p:pRg st="4" end="4"/>
                                            </p:txEl>
                                          </p:spTgt>
                                        </p:tgtEl>
                                        <p:attrNameLst>
                                          <p:attrName>style.visibility</p:attrName>
                                        </p:attrNameLst>
                                      </p:cBhvr>
                                      <p:to>
                                        <p:strVal val="visible"/>
                                      </p:to>
                                    </p:set>
                                    <p:animEffect transition="in" filter="fade">
                                      <p:cBhvr>
                                        <p:cTn id="27" dur="1000"/>
                                        <p:tgtEl>
                                          <p:spTgt spid="17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4">
                                            <p:txEl>
                                              <p:pRg st="5" end="5"/>
                                            </p:txEl>
                                          </p:spTgt>
                                        </p:tgtEl>
                                        <p:attrNameLst>
                                          <p:attrName>style.visibility</p:attrName>
                                        </p:attrNameLst>
                                      </p:cBhvr>
                                      <p:to>
                                        <p:strVal val="visible"/>
                                      </p:to>
                                    </p:set>
                                    <p:animEffect transition="in" filter="fade">
                                      <p:cBhvr>
                                        <p:cTn id="32" dur="1000"/>
                                        <p:tgtEl>
                                          <p:spTgt spid="17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84">
                                            <p:txEl>
                                              <p:pRg st="6" end="6"/>
                                            </p:txEl>
                                          </p:spTgt>
                                        </p:tgtEl>
                                        <p:attrNameLst>
                                          <p:attrName>style.visibility</p:attrName>
                                        </p:attrNameLst>
                                      </p:cBhvr>
                                      <p:to>
                                        <p:strVal val="visible"/>
                                      </p:to>
                                    </p:set>
                                    <p:animEffect transition="in" filter="fade">
                                      <p:cBhvr>
                                        <p:cTn id="37" dur="1000"/>
                                        <p:tgtEl>
                                          <p:spTgt spid="17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84">
                                            <p:txEl>
                                              <p:pRg st="7" end="7"/>
                                            </p:txEl>
                                          </p:spTgt>
                                        </p:tgtEl>
                                        <p:attrNameLst>
                                          <p:attrName>style.visibility</p:attrName>
                                        </p:attrNameLst>
                                      </p:cBhvr>
                                      <p:to>
                                        <p:strVal val="visible"/>
                                      </p:to>
                                    </p:set>
                                    <p:animEffect transition="in" filter="fade">
                                      <p:cBhvr>
                                        <p:cTn id="42" dur="1000"/>
                                        <p:tgtEl>
                                          <p:spTgt spid="17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g247e17b9447_1_564"/>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92" name="Google Shape;1792;g247e17b9447_1_564"/>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Mô hình học máy phát hiện dữ liệu bất thường và phân đoạn vùng lỗi</a:t>
            </a:r>
            <a:endParaRPr sz="3000">
              <a:latin typeface="Roboto"/>
              <a:ea typeface="Roboto"/>
              <a:cs typeface="Roboto"/>
              <a:sym typeface="Roboto"/>
            </a:endParaRPr>
          </a:p>
        </p:txBody>
      </p:sp>
      <p:grpSp>
        <p:nvGrpSpPr>
          <p:cNvPr id="1793" name="Google Shape;1793;g247e17b9447_1_564"/>
          <p:cNvGrpSpPr/>
          <p:nvPr/>
        </p:nvGrpSpPr>
        <p:grpSpPr>
          <a:xfrm>
            <a:off x="8285261" y="293919"/>
            <a:ext cx="524681" cy="488069"/>
            <a:chOff x="827350" y="3629733"/>
            <a:chExt cx="1431600" cy="1332067"/>
          </a:xfrm>
        </p:grpSpPr>
        <p:sp>
          <p:nvSpPr>
            <p:cNvPr id="1794" name="Google Shape;1794;g247e17b9447_1_56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95" name="Google Shape;1795;g247e17b9447_1_56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96" name="Google Shape;1796;g247e17b9447_1_56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797" name="Google Shape;1797;g247e17b9447_1_564"/>
          <p:cNvGrpSpPr/>
          <p:nvPr/>
        </p:nvGrpSpPr>
        <p:grpSpPr>
          <a:xfrm>
            <a:off x="7846540" y="293931"/>
            <a:ext cx="326119" cy="303312"/>
            <a:chOff x="827350" y="3629733"/>
            <a:chExt cx="1431600" cy="1332067"/>
          </a:xfrm>
        </p:grpSpPr>
        <p:sp>
          <p:nvSpPr>
            <p:cNvPr id="1798" name="Google Shape;1798;g247e17b9447_1_56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799" name="Google Shape;1799;g247e17b9447_1_56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00" name="Google Shape;1800;g247e17b9447_1_56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801" name="Google Shape;1801;g247e17b9447_1_564"/>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802" name="Google Shape;1802;g247e17b9447_1_564"/>
          <p:cNvSpPr txBox="1">
            <a:spLocks noGrp="1"/>
          </p:cNvSpPr>
          <p:nvPr>
            <p:ph type="subTitle" idx="4294967295"/>
          </p:nvPr>
        </p:nvSpPr>
        <p:spPr>
          <a:xfrm>
            <a:off x="112625" y="1255950"/>
            <a:ext cx="8537400" cy="3740100"/>
          </a:xfrm>
          <a:prstGeom prst="rect">
            <a:avLst/>
          </a:prstGeom>
          <a:noFill/>
          <a:ln>
            <a:noFill/>
          </a:ln>
        </p:spPr>
        <p:txBody>
          <a:bodyPr spcFirstLastPara="1" wrap="square" lIns="91425" tIns="91425" rIns="91425" bIns="91425" anchor="t" anchorCtr="0">
            <a:noAutofit/>
          </a:bodyPr>
          <a:lstStyle/>
          <a:p>
            <a:pPr marL="914400" marR="0" lvl="0" indent="0" algn="just" rtl="0">
              <a:lnSpc>
                <a:spcPct val="100000"/>
              </a:lnSpc>
              <a:spcBef>
                <a:spcPts val="0"/>
              </a:spcBef>
              <a:spcAft>
                <a:spcPts val="0"/>
              </a:spcAft>
              <a:buNone/>
            </a:pPr>
            <a:r>
              <a:rPr lang="en" sz="2150" b="1">
                <a:latin typeface="Roboto"/>
                <a:ea typeface="Roboto"/>
                <a:cs typeface="Roboto"/>
                <a:sym typeface="Roboto"/>
              </a:rPr>
              <a:t>Nhận xét:</a:t>
            </a:r>
            <a:endParaRPr sz="2150" b="1">
              <a:latin typeface="Roboto"/>
              <a:ea typeface="Roboto"/>
              <a:cs typeface="Roboto"/>
              <a:sym typeface="Roboto"/>
            </a:endParaRPr>
          </a:p>
          <a:p>
            <a:pPr marL="914400" marR="0" lvl="0" indent="0" algn="just" rtl="0">
              <a:lnSpc>
                <a:spcPct val="100000"/>
              </a:lnSpc>
              <a:spcBef>
                <a:spcPts val="0"/>
              </a:spcBef>
              <a:spcAft>
                <a:spcPts val="0"/>
              </a:spcAft>
              <a:buNone/>
            </a:pPr>
            <a:endParaRPr sz="2150" b="1">
              <a:latin typeface="Roboto"/>
              <a:ea typeface="Roboto"/>
              <a:cs typeface="Roboto"/>
              <a:sym typeface="Roboto"/>
            </a:endParaRPr>
          </a:p>
          <a:p>
            <a:pPr marL="457200" marR="0" lvl="0" indent="0" algn="just" rtl="0">
              <a:lnSpc>
                <a:spcPct val="100000"/>
              </a:lnSpc>
              <a:spcBef>
                <a:spcPts val="0"/>
              </a:spcBef>
              <a:spcAft>
                <a:spcPts val="0"/>
              </a:spcAft>
              <a:buClr>
                <a:schemeClr val="lt1"/>
              </a:buClr>
              <a:buSzPts val="1400"/>
              <a:buFont typeface="Karla"/>
              <a:buNone/>
            </a:pPr>
            <a:r>
              <a:rPr lang="en" sz="2150">
                <a:latin typeface="Roboto"/>
                <a:ea typeface="Roboto"/>
                <a:cs typeface="Roboto"/>
                <a:sym typeface="Roboto"/>
              </a:rPr>
              <a:t>Tuy mô hình độ chính xác khá cao trong việc xác định dữ liệu bất thường nhưng ta có thể nhìn thấy thì có thể mô hình chưa khôi phục ảnh dữ liệu tốt do số lượng epoch học quá ít (=12), và dữ liệu kiểm tra cũng khá là đơn giản nên mới dẫn đến mô hình có thể đạt được độ chính xác như vậy.</a:t>
            </a:r>
            <a:endParaRPr sz="1750" b="1" i="0" u="none" strike="noStrike" cap="none">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1">
                                            <p:txEl>
                                              <p:pRg st="0" end="0"/>
                                            </p:txEl>
                                          </p:spTgt>
                                        </p:tgtEl>
                                        <p:attrNameLst>
                                          <p:attrName>style.visibility</p:attrName>
                                        </p:attrNameLst>
                                      </p:cBhvr>
                                      <p:to>
                                        <p:strVal val="visible"/>
                                      </p:to>
                                    </p:set>
                                    <p:animEffect transition="in" filter="fade">
                                      <p:cBhvr>
                                        <p:cTn id="7" dur="1000"/>
                                        <p:tgtEl>
                                          <p:spTgt spid="18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1">
                                            <p:txEl>
                                              <p:pRg st="1" end="1"/>
                                            </p:txEl>
                                          </p:spTgt>
                                        </p:tgtEl>
                                        <p:attrNameLst>
                                          <p:attrName>style.visibility</p:attrName>
                                        </p:attrNameLst>
                                      </p:cBhvr>
                                      <p:to>
                                        <p:strVal val="visible"/>
                                      </p:to>
                                    </p:set>
                                    <p:animEffect transition="in" filter="fade">
                                      <p:cBhvr>
                                        <p:cTn id="12" dur="1000"/>
                                        <p:tgtEl>
                                          <p:spTgt spid="18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1">
                                            <p:txEl>
                                              <p:pRg st="2" end="2"/>
                                            </p:txEl>
                                          </p:spTgt>
                                        </p:tgtEl>
                                        <p:attrNameLst>
                                          <p:attrName>style.visibility</p:attrName>
                                        </p:attrNameLst>
                                      </p:cBhvr>
                                      <p:to>
                                        <p:strVal val="visible"/>
                                      </p:to>
                                    </p:set>
                                    <p:animEffect transition="in" filter="fade">
                                      <p:cBhvr>
                                        <p:cTn id="17" dur="1000"/>
                                        <p:tgtEl>
                                          <p:spTgt spid="18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1">
                                            <p:txEl>
                                              <p:pRg st="3" end="3"/>
                                            </p:txEl>
                                          </p:spTgt>
                                        </p:tgtEl>
                                        <p:attrNameLst>
                                          <p:attrName>style.visibility</p:attrName>
                                        </p:attrNameLst>
                                      </p:cBhvr>
                                      <p:to>
                                        <p:strVal val="visible"/>
                                      </p:to>
                                    </p:set>
                                    <p:animEffect transition="in" filter="fade">
                                      <p:cBhvr>
                                        <p:cTn id="22" dur="1000"/>
                                        <p:tgtEl>
                                          <p:spTgt spid="18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01">
                                            <p:txEl>
                                              <p:pRg st="4" end="4"/>
                                            </p:txEl>
                                          </p:spTgt>
                                        </p:tgtEl>
                                        <p:attrNameLst>
                                          <p:attrName>style.visibility</p:attrName>
                                        </p:attrNameLst>
                                      </p:cBhvr>
                                      <p:to>
                                        <p:strVal val="visible"/>
                                      </p:to>
                                    </p:set>
                                    <p:animEffect transition="in" filter="fade">
                                      <p:cBhvr>
                                        <p:cTn id="27" dur="1000"/>
                                        <p:tgtEl>
                                          <p:spTgt spid="18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01">
                                            <p:txEl>
                                              <p:pRg st="5" end="5"/>
                                            </p:txEl>
                                          </p:spTgt>
                                        </p:tgtEl>
                                        <p:attrNameLst>
                                          <p:attrName>style.visibility</p:attrName>
                                        </p:attrNameLst>
                                      </p:cBhvr>
                                      <p:to>
                                        <p:strVal val="visible"/>
                                      </p:to>
                                    </p:set>
                                    <p:animEffect transition="in" filter="fade">
                                      <p:cBhvr>
                                        <p:cTn id="32" dur="1000"/>
                                        <p:tgtEl>
                                          <p:spTgt spid="18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01">
                                            <p:txEl>
                                              <p:pRg st="6" end="6"/>
                                            </p:txEl>
                                          </p:spTgt>
                                        </p:tgtEl>
                                        <p:attrNameLst>
                                          <p:attrName>style.visibility</p:attrName>
                                        </p:attrNameLst>
                                      </p:cBhvr>
                                      <p:to>
                                        <p:strVal val="visible"/>
                                      </p:to>
                                    </p:set>
                                    <p:animEffect transition="in" filter="fade">
                                      <p:cBhvr>
                                        <p:cTn id="37" dur="1000"/>
                                        <p:tgtEl>
                                          <p:spTgt spid="18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01">
                                            <p:txEl>
                                              <p:pRg st="7" end="7"/>
                                            </p:txEl>
                                          </p:spTgt>
                                        </p:tgtEl>
                                        <p:attrNameLst>
                                          <p:attrName>style.visibility</p:attrName>
                                        </p:attrNameLst>
                                      </p:cBhvr>
                                      <p:to>
                                        <p:strVal val="visible"/>
                                      </p:to>
                                    </p:set>
                                    <p:animEffect transition="in" filter="fade">
                                      <p:cBhvr>
                                        <p:cTn id="42" dur="1000"/>
                                        <p:tgtEl>
                                          <p:spTgt spid="180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g247e17b9447_1_583"/>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g247e17b9447_1_583"/>
          <p:cNvSpPr txBox="1">
            <a:spLocks noGrp="1"/>
          </p:cNvSpPr>
          <p:nvPr>
            <p:ph type="title"/>
          </p:nvPr>
        </p:nvSpPr>
        <p:spPr>
          <a:xfrm>
            <a:off x="4357150" y="1704925"/>
            <a:ext cx="4500000" cy="1113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latin typeface="Roboto"/>
                <a:ea typeface="Roboto"/>
                <a:cs typeface="Roboto"/>
                <a:sym typeface="Roboto"/>
              </a:rPr>
              <a:t>Nhận xét mô hình học máy</a:t>
            </a:r>
            <a:endParaRPr>
              <a:latin typeface="Roboto"/>
              <a:ea typeface="Roboto"/>
              <a:cs typeface="Roboto"/>
              <a:sym typeface="Roboto"/>
            </a:endParaRPr>
          </a:p>
        </p:txBody>
      </p:sp>
      <p:sp>
        <p:nvSpPr>
          <p:cNvPr id="1809" name="Google Shape;1809;g247e17b9447_1_583"/>
          <p:cNvSpPr txBox="1">
            <a:spLocks noGrp="1"/>
          </p:cNvSpPr>
          <p:nvPr>
            <p:ph type="title" idx="2"/>
          </p:nvPr>
        </p:nvSpPr>
        <p:spPr>
          <a:xfrm>
            <a:off x="1743900" y="1872250"/>
            <a:ext cx="2660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3.1.3</a:t>
            </a:r>
            <a:endParaRPr/>
          </a:p>
        </p:txBody>
      </p:sp>
      <p:grpSp>
        <p:nvGrpSpPr>
          <p:cNvPr id="1810" name="Google Shape;1810;g247e17b9447_1_583"/>
          <p:cNvGrpSpPr/>
          <p:nvPr/>
        </p:nvGrpSpPr>
        <p:grpSpPr>
          <a:xfrm rot="10800000">
            <a:off x="8057889" y="382589"/>
            <a:ext cx="288601" cy="1096693"/>
            <a:chOff x="1006700" y="2603975"/>
            <a:chExt cx="55450" cy="210700"/>
          </a:xfrm>
        </p:grpSpPr>
        <p:sp>
          <p:nvSpPr>
            <p:cNvPr id="1811" name="Google Shape;1811;g247e17b9447_1_58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g247e17b9447_1_58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g247e17b9447_1_58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g247e17b9447_1_58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g247e17b9447_1_58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g247e17b9447_1_58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7" name="Google Shape;1817;g247e17b9447_1_583"/>
          <p:cNvGrpSpPr/>
          <p:nvPr/>
        </p:nvGrpSpPr>
        <p:grpSpPr>
          <a:xfrm>
            <a:off x="558602" y="508321"/>
            <a:ext cx="781224" cy="726909"/>
            <a:chOff x="827350" y="3629733"/>
            <a:chExt cx="1431600" cy="1332067"/>
          </a:xfrm>
        </p:grpSpPr>
        <p:sp>
          <p:nvSpPr>
            <p:cNvPr id="1818" name="Google Shape;1818;g247e17b9447_1_58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g247e17b9447_1_58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g247e17b9447_1_58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1" name="Google Shape;1821;g247e17b9447_1_583"/>
          <p:cNvGrpSpPr/>
          <p:nvPr/>
        </p:nvGrpSpPr>
        <p:grpSpPr>
          <a:xfrm>
            <a:off x="1387564" y="321672"/>
            <a:ext cx="356325" cy="331552"/>
            <a:chOff x="827350" y="3629733"/>
            <a:chExt cx="1431600" cy="1332067"/>
          </a:xfrm>
        </p:grpSpPr>
        <p:sp>
          <p:nvSpPr>
            <p:cNvPr id="1822" name="Google Shape;1822;g247e17b9447_1_58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g247e17b9447_1_58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g247e17b9447_1_58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5" name="Google Shape;1825;g247e17b9447_1_583"/>
          <p:cNvGrpSpPr/>
          <p:nvPr/>
        </p:nvGrpSpPr>
        <p:grpSpPr>
          <a:xfrm>
            <a:off x="7535601" y="3848737"/>
            <a:ext cx="895180" cy="832942"/>
            <a:chOff x="827350" y="3629733"/>
            <a:chExt cx="1431600" cy="1332067"/>
          </a:xfrm>
        </p:grpSpPr>
        <p:sp>
          <p:nvSpPr>
            <p:cNvPr id="1826" name="Google Shape;1826;g247e17b9447_1_58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g247e17b9447_1_58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g247e17b9447_1_58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9" name="Google Shape;1829;g247e17b9447_1_583"/>
          <p:cNvGrpSpPr/>
          <p:nvPr/>
        </p:nvGrpSpPr>
        <p:grpSpPr>
          <a:xfrm>
            <a:off x="7902683" y="2980240"/>
            <a:ext cx="598981" cy="557337"/>
            <a:chOff x="827350" y="3629733"/>
            <a:chExt cx="1431600" cy="1332067"/>
          </a:xfrm>
        </p:grpSpPr>
        <p:sp>
          <p:nvSpPr>
            <p:cNvPr id="1830" name="Google Shape;1830;g247e17b9447_1_58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g247e17b9447_1_58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g247e17b9447_1_58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3" name="Google Shape;1833;g247e17b9447_1_583"/>
          <p:cNvGrpSpPr/>
          <p:nvPr/>
        </p:nvGrpSpPr>
        <p:grpSpPr>
          <a:xfrm>
            <a:off x="6634531" y="4239132"/>
            <a:ext cx="464268" cy="431989"/>
            <a:chOff x="827350" y="3629733"/>
            <a:chExt cx="1431600" cy="1332067"/>
          </a:xfrm>
        </p:grpSpPr>
        <p:sp>
          <p:nvSpPr>
            <p:cNvPr id="1834" name="Google Shape;1834;g247e17b9447_1_58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g247e17b9447_1_58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g247e17b9447_1_58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7" name="Google Shape;1837;g247e17b9447_1_583"/>
          <p:cNvGrpSpPr/>
          <p:nvPr/>
        </p:nvGrpSpPr>
        <p:grpSpPr>
          <a:xfrm rot="5400000">
            <a:off x="962651" y="3906764"/>
            <a:ext cx="288601" cy="1096693"/>
            <a:chOff x="1006700" y="2603975"/>
            <a:chExt cx="55450" cy="210700"/>
          </a:xfrm>
        </p:grpSpPr>
        <p:sp>
          <p:nvSpPr>
            <p:cNvPr id="1838" name="Google Shape;1838;g247e17b9447_1_58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g247e17b9447_1_58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g247e17b9447_1_58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g247e17b9447_1_58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g247e17b9447_1_58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g247e17b9447_1_58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g247e17b9447_1_623"/>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49" name="Google Shape;1849;g247e17b9447_1_623"/>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Nhận xét mô hình học máy</a:t>
            </a:r>
            <a:endParaRPr sz="3000">
              <a:latin typeface="Roboto"/>
              <a:ea typeface="Roboto"/>
              <a:cs typeface="Roboto"/>
              <a:sym typeface="Roboto"/>
            </a:endParaRPr>
          </a:p>
        </p:txBody>
      </p:sp>
      <p:grpSp>
        <p:nvGrpSpPr>
          <p:cNvPr id="1850" name="Google Shape;1850;g247e17b9447_1_623"/>
          <p:cNvGrpSpPr/>
          <p:nvPr/>
        </p:nvGrpSpPr>
        <p:grpSpPr>
          <a:xfrm>
            <a:off x="8285261" y="293919"/>
            <a:ext cx="524681" cy="488069"/>
            <a:chOff x="827350" y="3629733"/>
            <a:chExt cx="1431600" cy="1332067"/>
          </a:xfrm>
        </p:grpSpPr>
        <p:sp>
          <p:nvSpPr>
            <p:cNvPr id="1851" name="Google Shape;1851;g247e17b9447_1_62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52" name="Google Shape;1852;g247e17b9447_1_62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53" name="Google Shape;1853;g247e17b9447_1_62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854" name="Google Shape;1854;g247e17b9447_1_623"/>
          <p:cNvGrpSpPr/>
          <p:nvPr/>
        </p:nvGrpSpPr>
        <p:grpSpPr>
          <a:xfrm>
            <a:off x="7846540" y="293931"/>
            <a:ext cx="326119" cy="303312"/>
            <a:chOff x="827350" y="3629733"/>
            <a:chExt cx="1431600" cy="1332067"/>
          </a:xfrm>
        </p:grpSpPr>
        <p:sp>
          <p:nvSpPr>
            <p:cNvPr id="1855" name="Google Shape;1855;g247e17b9447_1_62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56" name="Google Shape;1856;g247e17b9447_1_62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57" name="Google Shape;1857;g247e17b9447_1_62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858" name="Google Shape;1858;g247e17b9447_1_623"/>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859" name="Google Shape;1859;g247e17b9447_1_623"/>
          <p:cNvSpPr txBox="1">
            <a:spLocks noGrp="1"/>
          </p:cNvSpPr>
          <p:nvPr>
            <p:ph type="subTitle" idx="4294967295"/>
          </p:nvPr>
        </p:nvSpPr>
        <p:spPr>
          <a:xfrm>
            <a:off x="112625" y="1255950"/>
            <a:ext cx="8537400" cy="3740100"/>
          </a:xfrm>
          <a:prstGeom prst="rect">
            <a:avLst/>
          </a:prstGeom>
          <a:noFill/>
          <a:ln>
            <a:noFill/>
          </a:ln>
        </p:spPr>
        <p:txBody>
          <a:bodyPr spcFirstLastPara="1" wrap="square" lIns="91425" tIns="91425" rIns="91425" bIns="91425" anchor="t" anchorCtr="0">
            <a:noAutofit/>
          </a:bodyPr>
          <a:lstStyle/>
          <a:p>
            <a:pPr marL="457200" marR="0" lvl="0" indent="-327025" algn="just" rtl="0">
              <a:lnSpc>
                <a:spcPct val="100000"/>
              </a:lnSpc>
              <a:spcBef>
                <a:spcPts val="0"/>
              </a:spcBef>
              <a:spcAft>
                <a:spcPts val="0"/>
              </a:spcAft>
              <a:buClr>
                <a:schemeClr val="lt1"/>
              </a:buClr>
              <a:buSzPts val="1550"/>
              <a:buFont typeface="Roboto"/>
              <a:buChar char="-"/>
            </a:pPr>
            <a:r>
              <a:rPr lang="en" sz="1950">
                <a:latin typeface="Roboto"/>
                <a:ea typeface="Roboto"/>
                <a:cs typeface="Roboto"/>
                <a:sym typeface="Roboto"/>
              </a:rPr>
              <a:t>Đối với mô hình phát hiện loại lỗi thì mô hình kết hợp với Resnet50 có độ ổn định và chính xác cao nhất (99.8%)</a:t>
            </a:r>
            <a:endParaRPr sz="1950">
              <a:latin typeface="Roboto"/>
              <a:ea typeface="Roboto"/>
              <a:cs typeface="Roboto"/>
              <a:sym typeface="Roboto"/>
            </a:endParaRPr>
          </a:p>
          <a:p>
            <a:pPr marL="914400" marR="0" lvl="0" indent="0" algn="just" rtl="0">
              <a:lnSpc>
                <a:spcPct val="100000"/>
              </a:lnSpc>
              <a:spcBef>
                <a:spcPts val="0"/>
              </a:spcBef>
              <a:spcAft>
                <a:spcPts val="0"/>
              </a:spcAft>
              <a:buNone/>
            </a:pPr>
            <a:endParaRPr sz="1950">
              <a:latin typeface="Roboto"/>
              <a:ea typeface="Roboto"/>
              <a:cs typeface="Roboto"/>
              <a:sym typeface="Roboto"/>
            </a:endParaRPr>
          </a:p>
          <a:p>
            <a:pPr marL="457200" marR="0" lvl="0" indent="-352425" algn="just" rtl="0">
              <a:lnSpc>
                <a:spcPct val="100000"/>
              </a:lnSpc>
              <a:spcBef>
                <a:spcPts val="0"/>
              </a:spcBef>
              <a:spcAft>
                <a:spcPts val="0"/>
              </a:spcAft>
              <a:buSzPts val="1950"/>
              <a:buFont typeface="Roboto"/>
              <a:buChar char="-"/>
            </a:pPr>
            <a:r>
              <a:rPr lang="en" sz="1950">
                <a:latin typeface="Roboto"/>
                <a:ea typeface="Roboto"/>
                <a:cs typeface="Roboto"/>
                <a:sym typeface="Roboto"/>
              </a:rPr>
              <a:t>Trong cách làm đối với mô hình phát hiện và phân đoạn dữ liệu lỗi, ta có 2 cách làm dựa trên việc học giám sát và bán giám sát:</a:t>
            </a:r>
            <a:endParaRPr sz="1950">
              <a:latin typeface="Roboto"/>
              <a:ea typeface="Roboto"/>
              <a:cs typeface="Roboto"/>
              <a:sym typeface="Roboto"/>
            </a:endParaRPr>
          </a:p>
          <a:p>
            <a:pPr marL="914400" marR="0" lvl="0" indent="0" algn="just" rtl="0">
              <a:lnSpc>
                <a:spcPct val="100000"/>
              </a:lnSpc>
              <a:spcBef>
                <a:spcPts val="0"/>
              </a:spcBef>
              <a:spcAft>
                <a:spcPts val="0"/>
              </a:spcAft>
              <a:buNone/>
            </a:pPr>
            <a:endParaRPr sz="1950">
              <a:latin typeface="Roboto"/>
              <a:ea typeface="Roboto"/>
              <a:cs typeface="Roboto"/>
              <a:sym typeface="Roboto"/>
            </a:endParaRPr>
          </a:p>
          <a:p>
            <a:pPr marL="457200" marR="0" lvl="0" indent="-352425" algn="just" rtl="0">
              <a:lnSpc>
                <a:spcPct val="100000"/>
              </a:lnSpc>
              <a:spcBef>
                <a:spcPts val="0"/>
              </a:spcBef>
              <a:spcAft>
                <a:spcPts val="0"/>
              </a:spcAft>
              <a:buSzPts val="1950"/>
              <a:buFont typeface="Roboto"/>
              <a:buChar char="+"/>
            </a:pPr>
            <a:r>
              <a:rPr lang="en" sz="1950">
                <a:latin typeface="Roboto"/>
                <a:ea typeface="Roboto"/>
                <a:cs typeface="Roboto"/>
                <a:sym typeface="Roboto"/>
              </a:rPr>
              <a:t>Với cách làm có giám sát: </a:t>
            </a:r>
            <a:endParaRPr sz="1950">
              <a:latin typeface="Roboto"/>
              <a:ea typeface="Roboto"/>
              <a:cs typeface="Roboto"/>
              <a:sym typeface="Roboto"/>
            </a:endParaRPr>
          </a:p>
          <a:p>
            <a:pPr marL="0" marR="0" lvl="0" indent="457200" algn="just" rtl="0">
              <a:lnSpc>
                <a:spcPct val="100000"/>
              </a:lnSpc>
              <a:spcBef>
                <a:spcPts val="0"/>
              </a:spcBef>
              <a:spcAft>
                <a:spcPts val="0"/>
              </a:spcAft>
              <a:buNone/>
            </a:pPr>
            <a:r>
              <a:rPr lang="en" sz="1950">
                <a:latin typeface="Roboto"/>
                <a:ea typeface="Roboto"/>
                <a:cs typeface="Roboto"/>
                <a:sym typeface="Roboto"/>
              </a:rPr>
              <a:t>Phương pháp Gabor filter để phát hiện dữ liệu bất thường có độ truy hồi cao (99.512%) trong việc xác định đúng dữ liệu là bất thường. </a:t>
            </a:r>
            <a:endParaRPr sz="1950">
              <a:latin typeface="Roboto"/>
              <a:ea typeface="Roboto"/>
              <a:cs typeface="Roboto"/>
              <a:sym typeface="Roboto"/>
            </a:endParaRPr>
          </a:p>
          <a:p>
            <a:pPr marL="0" marR="0" lvl="0" indent="457200" algn="just" rtl="0">
              <a:lnSpc>
                <a:spcPct val="100000"/>
              </a:lnSpc>
              <a:spcBef>
                <a:spcPts val="0"/>
              </a:spcBef>
              <a:spcAft>
                <a:spcPts val="0"/>
              </a:spcAft>
              <a:buNone/>
            </a:pPr>
            <a:r>
              <a:rPr lang="en" sz="1950">
                <a:latin typeface="Roboto"/>
                <a:ea typeface="Roboto"/>
                <a:cs typeface="Roboto"/>
                <a:sym typeface="Roboto"/>
              </a:rPr>
              <a:t>Đối với mô hình học máy phân đoạn lỗi, mô hình UnetResnet50 có độ khớp với dữ liệu iou tương đối cao (85.49%)</a:t>
            </a:r>
            <a:endParaRPr sz="195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8">
                                            <p:txEl>
                                              <p:pRg st="0" end="0"/>
                                            </p:txEl>
                                          </p:spTgt>
                                        </p:tgtEl>
                                        <p:attrNameLst>
                                          <p:attrName>style.visibility</p:attrName>
                                        </p:attrNameLst>
                                      </p:cBhvr>
                                      <p:to>
                                        <p:strVal val="visible"/>
                                      </p:to>
                                    </p:set>
                                    <p:animEffect transition="in" filter="fade">
                                      <p:cBhvr>
                                        <p:cTn id="7" dur="1000"/>
                                        <p:tgtEl>
                                          <p:spTgt spid="18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8">
                                            <p:txEl>
                                              <p:pRg st="1" end="1"/>
                                            </p:txEl>
                                          </p:spTgt>
                                        </p:tgtEl>
                                        <p:attrNameLst>
                                          <p:attrName>style.visibility</p:attrName>
                                        </p:attrNameLst>
                                      </p:cBhvr>
                                      <p:to>
                                        <p:strVal val="visible"/>
                                      </p:to>
                                    </p:set>
                                    <p:animEffect transition="in" filter="fade">
                                      <p:cBhvr>
                                        <p:cTn id="12" dur="1000"/>
                                        <p:tgtEl>
                                          <p:spTgt spid="18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58">
                                            <p:txEl>
                                              <p:pRg st="2" end="2"/>
                                            </p:txEl>
                                          </p:spTgt>
                                        </p:tgtEl>
                                        <p:attrNameLst>
                                          <p:attrName>style.visibility</p:attrName>
                                        </p:attrNameLst>
                                      </p:cBhvr>
                                      <p:to>
                                        <p:strVal val="visible"/>
                                      </p:to>
                                    </p:set>
                                    <p:animEffect transition="in" filter="fade">
                                      <p:cBhvr>
                                        <p:cTn id="17" dur="1000"/>
                                        <p:tgtEl>
                                          <p:spTgt spid="18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58">
                                            <p:txEl>
                                              <p:pRg st="3" end="3"/>
                                            </p:txEl>
                                          </p:spTgt>
                                        </p:tgtEl>
                                        <p:attrNameLst>
                                          <p:attrName>style.visibility</p:attrName>
                                        </p:attrNameLst>
                                      </p:cBhvr>
                                      <p:to>
                                        <p:strVal val="visible"/>
                                      </p:to>
                                    </p:set>
                                    <p:animEffect transition="in" filter="fade">
                                      <p:cBhvr>
                                        <p:cTn id="22" dur="1000"/>
                                        <p:tgtEl>
                                          <p:spTgt spid="18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8">
                                            <p:txEl>
                                              <p:pRg st="4" end="4"/>
                                            </p:txEl>
                                          </p:spTgt>
                                        </p:tgtEl>
                                        <p:attrNameLst>
                                          <p:attrName>style.visibility</p:attrName>
                                        </p:attrNameLst>
                                      </p:cBhvr>
                                      <p:to>
                                        <p:strVal val="visible"/>
                                      </p:to>
                                    </p:set>
                                    <p:animEffect transition="in" filter="fade">
                                      <p:cBhvr>
                                        <p:cTn id="27" dur="1000"/>
                                        <p:tgtEl>
                                          <p:spTgt spid="18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58">
                                            <p:txEl>
                                              <p:pRg st="5" end="5"/>
                                            </p:txEl>
                                          </p:spTgt>
                                        </p:tgtEl>
                                        <p:attrNameLst>
                                          <p:attrName>style.visibility</p:attrName>
                                        </p:attrNameLst>
                                      </p:cBhvr>
                                      <p:to>
                                        <p:strVal val="visible"/>
                                      </p:to>
                                    </p:set>
                                    <p:animEffect transition="in" filter="fade">
                                      <p:cBhvr>
                                        <p:cTn id="32" dur="1000"/>
                                        <p:tgtEl>
                                          <p:spTgt spid="18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58">
                                            <p:txEl>
                                              <p:pRg st="6" end="6"/>
                                            </p:txEl>
                                          </p:spTgt>
                                        </p:tgtEl>
                                        <p:attrNameLst>
                                          <p:attrName>style.visibility</p:attrName>
                                        </p:attrNameLst>
                                      </p:cBhvr>
                                      <p:to>
                                        <p:strVal val="visible"/>
                                      </p:to>
                                    </p:set>
                                    <p:animEffect transition="in" filter="fade">
                                      <p:cBhvr>
                                        <p:cTn id="37" dur="1000"/>
                                        <p:tgtEl>
                                          <p:spTgt spid="185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58">
                                            <p:txEl>
                                              <p:pRg st="7" end="7"/>
                                            </p:txEl>
                                          </p:spTgt>
                                        </p:tgtEl>
                                        <p:attrNameLst>
                                          <p:attrName>style.visibility</p:attrName>
                                        </p:attrNameLst>
                                      </p:cBhvr>
                                      <p:to>
                                        <p:strVal val="visible"/>
                                      </p:to>
                                    </p:set>
                                    <p:animEffect transition="in" filter="fade">
                                      <p:cBhvr>
                                        <p:cTn id="42" dur="1000"/>
                                        <p:tgtEl>
                                          <p:spTgt spid="185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47e17b9447_1_643"/>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65" name="Google Shape;1865;g247e17b9447_1_643"/>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Nhận xét mô hình học máy</a:t>
            </a:r>
            <a:endParaRPr sz="3000">
              <a:latin typeface="Roboto"/>
              <a:ea typeface="Roboto"/>
              <a:cs typeface="Roboto"/>
              <a:sym typeface="Roboto"/>
            </a:endParaRPr>
          </a:p>
        </p:txBody>
      </p:sp>
      <p:grpSp>
        <p:nvGrpSpPr>
          <p:cNvPr id="1866" name="Google Shape;1866;g247e17b9447_1_643"/>
          <p:cNvGrpSpPr/>
          <p:nvPr/>
        </p:nvGrpSpPr>
        <p:grpSpPr>
          <a:xfrm>
            <a:off x="8285261" y="293919"/>
            <a:ext cx="524681" cy="488069"/>
            <a:chOff x="827350" y="3629733"/>
            <a:chExt cx="1431600" cy="1332067"/>
          </a:xfrm>
        </p:grpSpPr>
        <p:sp>
          <p:nvSpPr>
            <p:cNvPr id="1867" name="Google Shape;1867;g247e17b9447_1_6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68" name="Google Shape;1868;g247e17b9447_1_6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69" name="Google Shape;1869;g247e17b9447_1_6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870" name="Google Shape;1870;g247e17b9447_1_643"/>
          <p:cNvGrpSpPr/>
          <p:nvPr/>
        </p:nvGrpSpPr>
        <p:grpSpPr>
          <a:xfrm>
            <a:off x="7846540" y="293931"/>
            <a:ext cx="326119" cy="303312"/>
            <a:chOff x="827350" y="3629733"/>
            <a:chExt cx="1431600" cy="1332067"/>
          </a:xfrm>
        </p:grpSpPr>
        <p:sp>
          <p:nvSpPr>
            <p:cNvPr id="1871" name="Google Shape;1871;g247e17b9447_1_6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72" name="Google Shape;1872;g247e17b9447_1_6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73" name="Google Shape;1873;g247e17b9447_1_6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874" name="Google Shape;1874;g247e17b9447_1_643"/>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875" name="Google Shape;1875;g247e17b9447_1_643"/>
          <p:cNvSpPr txBox="1">
            <a:spLocks noGrp="1"/>
          </p:cNvSpPr>
          <p:nvPr>
            <p:ph type="subTitle" idx="4294967295"/>
          </p:nvPr>
        </p:nvSpPr>
        <p:spPr>
          <a:xfrm>
            <a:off x="112625" y="1255950"/>
            <a:ext cx="8537400" cy="3740100"/>
          </a:xfrm>
          <a:prstGeom prst="rect">
            <a:avLst/>
          </a:prstGeom>
          <a:noFill/>
          <a:ln>
            <a:noFill/>
          </a:ln>
        </p:spPr>
        <p:txBody>
          <a:bodyPr spcFirstLastPara="1" wrap="square" lIns="91425" tIns="91425" rIns="91425" bIns="91425" anchor="t" anchorCtr="0">
            <a:noAutofit/>
          </a:bodyPr>
          <a:lstStyle/>
          <a:p>
            <a:pPr marL="0" marR="0" lvl="0" indent="457200" algn="just" rtl="0">
              <a:lnSpc>
                <a:spcPct val="100000"/>
              </a:lnSpc>
              <a:spcBef>
                <a:spcPts val="0"/>
              </a:spcBef>
              <a:spcAft>
                <a:spcPts val="0"/>
              </a:spcAft>
              <a:buNone/>
            </a:pPr>
            <a:r>
              <a:rPr lang="en" sz="1950">
                <a:latin typeface="Roboto"/>
                <a:ea typeface="Roboto"/>
                <a:cs typeface="Roboto"/>
                <a:sym typeface="Roboto"/>
              </a:rPr>
              <a:t>- Với cách làm bán giám sát: </a:t>
            </a:r>
            <a:endParaRPr sz="1950">
              <a:latin typeface="Roboto"/>
              <a:ea typeface="Roboto"/>
              <a:cs typeface="Roboto"/>
              <a:sym typeface="Roboto"/>
            </a:endParaRPr>
          </a:p>
          <a:p>
            <a:pPr marL="0" marR="0" lvl="0" indent="457200" algn="just" rtl="0">
              <a:lnSpc>
                <a:spcPct val="100000"/>
              </a:lnSpc>
              <a:spcBef>
                <a:spcPts val="0"/>
              </a:spcBef>
              <a:spcAft>
                <a:spcPts val="0"/>
              </a:spcAft>
              <a:buNone/>
            </a:pPr>
            <a:endParaRPr sz="1950">
              <a:latin typeface="Roboto"/>
              <a:ea typeface="Roboto"/>
              <a:cs typeface="Roboto"/>
              <a:sym typeface="Roboto"/>
            </a:endParaRPr>
          </a:p>
          <a:p>
            <a:pPr marL="0" marR="0" lvl="0" indent="457200" algn="just" rtl="0">
              <a:lnSpc>
                <a:spcPct val="100000"/>
              </a:lnSpc>
              <a:spcBef>
                <a:spcPts val="0"/>
              </a:spcBef>
              <a:spcAft>
                <a:spcPts val="0"/>
              </a:spcAft>
              <a:buNone/>
            </a:pPr>
            <a:r>
              <a:rPr lang="en" sz="1950">
                <a:latin typeface="Roboto"/>
                <a:ea typeface="Roboto"/>
                <a:cs typeface="Roboto"/>
                <a:sym typeface="Roboto"/>
              </a:rPr>
              <a:t>Ta tích hợp việc phát hiện và phân đoạn dữ liệu lỗi vào chung 1 mô hình. Mô hình ResnetCAE (Resnet Convolutional Autoencoder) có độ chính xác lên đến 1. Tuy nhiên thì mô hình này chỉ thực hiện trên số lượng dữ liệu ít và những dữ liệu đơn giản, quá trình học ra dữ liệu ảnh nguyên vẹn ban đầu còn chưa hoàn thiện (do việc huấn luyện quá ít epoch)</a:t>
            </a:r>
            <a:endParaRPr sz="195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4">
                                            <p:txEl>
                                              <p:pRg st="0" end="0"/>
                                            </p:txEl>
                                          </p:spTgt>
                                        </p:tgtEl>
                                        <p:attrNameLst>
                                          <p:attrName>style.visibility</p:attrName>
                                        </p:attrNameLst>
                                      </p:cBhvr>
                                      <p:to>
                                        <p:strVal val="visible"/>
                                      </p:to>
                                    </p:set>
                                    <p:animEffect transition="in" filter="fade">
                                      <p:cBhvr>
                                        <p:cTn id="7" dur="1000"/>
                                        <p:tgtEl>
                                          <p:spTgt spid="18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4">
                                            <p:txEl>
                                              <p:pRg st="1" end="1"/>
                                            </p:txEl>
                                          </p:spTgt>
                                        </p:tgtEl>
                                        <p:attrNameLst>
                                          <p:attrName>style.visibility</p:attrName>
                                        </p:attrNameLst>
                                      </p:cBhvr>
                                      <p:to>
                                        <p:strVal val="visible"/>
                                      </p:to>
                                    </p:set>
                                    <p:animEffect transition="in" filter="fade">
                                      <p:cBhvr>
                                        <p:cTn id="12" dur="1000"/>
                                        <p:tgtEl>
                                          <p:spTgt spid="18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4">
                                            <p:txEl>
                                              <p:pRg st="2" end="2"/>
                                            </p:txEl>
                                          </p:spTgt>
                                        </p:tgtEl>
                                        <p:attrNameLst>
                                          <p:attrName>style.visibility</p:attrName>
                                        </p:attrNameLst>
                                      </p:cBhvr>
                                      <p:to>
                                        <p:strVal val="visible"/>
                                      </p:to>
                                    </p:set>
                                    <p:animEffect transition="in" filter="fade">
                                      <p:cBhvr>
                                        <p:cTn id="17" dur="1000"/>
                                        <p:tgtEl>
                                          <p:spTgt spid="18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4">
                                            <p:txEl>
                                              <p:pRg st="3" end="3"/>
                                            </p:txEl>
                                          </p:spTgt>
                                        </p:tgtEl>
                                        <p:attrNameLst>
                                          <p:attrName>style.visibility</p:attrName>
                                        </p:attrNameLst>
                                      </p:cBhvr>
                                      <p:to>
                                        <p:strVal val="visible"/>
                                      </p:to>
                                    </p:set>
                                    <p:animEffect transition="in" filter="fade">
                                      <p:cBhvr>
                                        <p:cTn id="22" dur="1000"/>
                                        <p:tgtEl>
                                          <p:spTgt spid="18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4">
                                            <p:txEl>
                                              <p:pRg st="4" end="4"/>
                                            </p:txEl>
                                          </p:spTgt>
                                        </p:tgtEl>
                                        <p:attrNameLst>
                                          <p:attrName>style.visibility</p:attrName>
                                        </p:attrNameLst>
                                      </p:cBhvr>
                                      <p:to>
                                        <p:strVal val="visible"/>
                                      </p:to>
                                    </p:set>
                                    <p:animEffect transition="in" filter="fade">
                                      <p:cBhvr>
                                        <p:cTn id="27" dur="1000"/>
                                        <p:tgtEl>
                                          <p:spTgt spid="18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74">
                                            <p:txEl>
                                              <p:pRg st="5" end="5"/>
                                            </p:txEl>
                                          </p:spTgt>
                                        </p:tgtEl>
                                        <p:attrNameLst>
                                          <p:attrName>style.visibility</p:attrName>
                                        </p:attrNameLst>
                                      </p:cBhvr>
                                      <p:to>
                                        <p:strVal val="visible"/>
                                      </p:to>
                                    </p:set>
                                    <p:animEffect transition="in" filter="fade">
                                      <p:cBhvr>
                                        <p:cTn id="32" dur="1000"/>
                                        <p:tgtEl>
                                          <p:spTgt spid="18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4">
                                            <p:txEl>
                                              <p:pRg st="6" end="6"/>
                                            </p:txEl>
                                          </p:spTgt>
                                        </p:tgtEl>
                                        <p:attrNameLst>
                                          <p:attrName>style.visibility</p:attrName>
                                        </p:attrNameLst>
                                      </p:cBhvr>
                                      <p:to>
                                        <p:strVal val="visible"/>
                                      </p:to>
                                    </p:set>
                                    <p:animEffect transition="in" filter="fade">
                                      <p:cBhvr>
                                        <p:cTn id="37" dur="1000"/>
                                        <p:tgtEl>
                                          <p:spTgt spid="18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74">
                                            <p:txEl>
                                              <p:pRg st="7" end="7"/>
                                            </p:txEl>
                                          </p:spTgt>
                                        </p:tgtEl>
                                        <p:attrNameLst>
                                          <p:attrName>style.visibility</p:attrName>
                                        </p:attrNameLst>
                                      </p:cBhvr>
                                      <p:to>
                                        <p:strVal val="visible"/>
                                      </p:to>
                                    </p:set>
                                    <p:animEffect transition="in" filter="fade">
                                      <p:cBhvr>
                                        <p:cTn id="42" dur="1000"/>
                                        <p:tgtEl>
                                          <p:spTgt spid="18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52" name="Google Shape;452;p7"/>
          <p:cNvGrpSpPr/>
          <p:nvPr/>
        </p:nvGrpSpPr>
        <p:grpSpPr>
          <a:xfrm>
            <a:off x="7882402" y="3927185"/>
            <a:ext cx="1096749" cy="1020364"/>
            <a:chOff x="827350" y="3629733"/>
            <a:chExt cx="1431600" cy="1332067"/>
          </a:xfrm>
        </p:grpSpPr>
        <p:sp>
          <p:nvSpPr>
            <p:cNvPr id="453" name="Google Shape;453;p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6" name="Google Shape;456;p7"/>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a:ea typeface="Roboto"/>
                <a:cs typeface="Roboto"/>
                <a:sym typeface="Roboto"/>
              </a:rPr>
              <a:t>Giới hạn đề tài</a:t>
            </a:r>
            <a:endParaRPr>
              <a:latin typeface="Roboto"/>
              <a:ea typeface="Roboto"/>
              <a:cs typeface="Roboto"/>
              <a:sym typeface="Roboto"/>
            </a:endParaRPr>
          </a:p>
        </p:txBody>
      </p:sp>
      <p:sp>
        <p:nvSpPr>
          <p:cNvPr id="458" name="Google Shape;458;p7"/>
          <p:cNvSpPr txBox="1">
            <a:spLocks noGrp="1"/>
          </p:cNvSpPr>
          <p:nvPr>
            <p:ph type="body" idx="1"/>
          </p:nvPr>
        </p:nvSpPr>
        <p:spPr>
          <a:xfrm>
            <a:off x="1602200" y="1380200"/>
            <a:ext cx="6821700" cy="32292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Font typeface="Roboto"/>
              <a:buChar char="●"/>
            </a:pPr>
            <a:r>
              <a:rPr lang="en" sz="1500">
                <a:latin typeface="Roboto"/>
                <a:ea typeface="Roboto"/>
                <a:cs typeface="Roboto"/>
                <a:sym typeface="Roboto"/>
              </a:rPr>
              <a:t>Robot</a:t>
            </a:r>
            <a:endParaRPr sz="1500">
              <a:latin typeface="Roboto"/>
              <a:ea typeface="Roboto"/>
              <a:cs typeface="Roboto"/>
              <a:sym typeface="Roboto"/>
            </a:endParaRPr>
          </a:p>
          <a:p>
            <a:pPr marL="914400" lvl="1" indent="-336550" algn="l" rtl="0">
              <a:lnSpc>
                <a:spcPct val="115000"/>
              </a:lnSpc>
              <a:spcBef>
                <a:spcPts val="0"/>
              </a:spcBef>
              <a:spcAft>
                <a:spcPts val="0"/>
              </a:spcAft>
              <a:buSzPts val="1700"/>
              <a:buFont typeface="Roboto Light"/>
              <a:buChar char="○"/>
            </a:pPr>
            <a:r>
              <a:rPr lang="en" sz="1700">
                <a:latin typeface="Roboto"/>
                <a:ea typeface="Roboto"/>
                <a:cs typeface="Roboto"/>
                <a:sym typeface="Roboto"/>
              </a:rPr>
              <a:t>Chụp hình</a:t>
            </a:r>
            <a:endParaRPr sz="1700">
              <a:latin typeface="Roboto"/>
              <a:ea typeface="Roboto"/>
              <a:cs typeface="Roboto"/>
              <a:sym typeface="Roboto"/>
            </a:endParaRPr>
          </a:p>
          <a:p>
            <a:pPr marL="914400" lvl="1"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Kiểm tra chất lượng hình chụp</a:t>
            </a:r>
            <a:endParaRPr sz="1700">
              <a:latin typeface="Roboto"/>
              <a:ea typeface="Roboto"/>
              <a:cs typeface="Roboto"/>
              <a:sym typeface="Roboto"/>
            </a:endParaRPr>
          </a:p>
          <a:p>
            <a:pPr marL="914400" lvl="1"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Thực hiện tiền xử lý, gửi hình lên đám mây</a:t>
            </a:r>
            <a:endParaRPr sz="1700">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Roboto"/>
              <a:buChar char="●"/>
            </a:pPr>
            <a:r>
              <a:rPr lang="en" sz="1500">
                <a:latin typeface="Roboto"/>
                <a:ea typeface="Roboto"/>
                <a:cs typeface="Roboto"/>
                <a:sym typeface="Roboto"/>
              </a:rPr>
              <a:t>Ứng dụng điện thoại</a:t>
            </a:r>
            <a:endParaRPr sz="1500">
              <a:latin typeface="Roboto"/>
              <a:ea typeface="Roboto"/>
              <a:cs typeface="Roboto"/>
              <a:sym typeface="Roboto"/>
            </a:endParaRPr>
          </a:p>
          <a:p>
            <a:pPr marL="914400" lvl="1" indent="-336550" algn="l" rtl="0">
              <a:lnSpc>
                <a:spcPct val="115000"/>
              </a:lnSpc>
              <a:spcBef>
                <a:spcPts val="0"/>
              </a:spcBef>
              <a:spcAft>
                <a:spcPts val="0"/>
              </a:spcAft>
              <a:buSzPts val="1700"/>
              <a:buFont typeface="Roboto Light"/>
              <a:buChar char="○"/>
            </a:pPr>
            <a:r>
              <a:rPr lang="en" sz="1700">
                <a:latin typeface="Roboto"/>
                <a:ea typeface="Roboto"/>
                <a:cs typeface="Roboto"/>
                <a:sym typeface="Roboto"/>
              </a:rPr>
              <a:t>Điều khiển robot</a:t>
            </a:r>
            <a:endParaRPr sz="1700">
              <a:latin typeface="Roboto"/>
              <a:ea typeface="Roboto"/>
              <a:cs typeface="Roboto"/>
              <a:sym typeface="Roboto"/>
            </a:endParaRPr>
          </a:p>
          <a:p>
            <a:pPr marL="914400" lvl="1"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Hiển thị ảnh và kết quả dự đoán của mô hình học máy</a:t>
            </a:r>
            <a:endParaRPr sz="1700">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Roboto"/>
              <a:buChar char="●"/>
            </a:pPr>
            <a:r>
              <a:rPr lang="en" sz="1500">
                <a:latin typeface="Roboto"/>
                <a:ea typeface="Roboto"/>
                <a:cs typeface="Roboto"/>
                <a:sym typeface="Roboto"/>
              </a:rPr>
              <a:t>Mô hình học máy</a:t>
            </a:r>
            <a:endParaRPr sz="1500">
              <a:latin typeface="Roboto"/>
              <a:ea typeface="Roboto"/>
              <a:cs typeface="Roboto"/>
              <a:sym typeface="Roboto"/>
            </a:endParaRPr>
          </a:p>
          <a:p>
            <a:pPr marL="914400" lvl="1" indent="-336550" algn="l" rtl="0">
              <a:lnSpc>
                <a:spcPct val="115000"/>
              </a:lnSpc>
              <a:spcBef>
                <a:spcPts val="0"/>
              </a:spcBef>
              <a:spcAft>
                <a:spcPts val="0"/>
              </a:spcAft>
              <a:buSzPts val="1700"/>
              <a:buFont typeface="Roboto Light"/>
              <a:buChar char="○"/>
            </a:pPr>
            <a:r>
              <a:rPr lang="en" sz="1700">
                <a:latin typeface="Roboto"/>
                <a:ea typeface="Roboto"/>
                <a:cs typeface="Roboto"/>
                <a:sym typeface="Roboto"/>
              </a:rPr>
              <a:t>Có khả năng phát hiện lỗi bề mặt tường dựa vào hình ảnh</a:t>
            </a:r>
            <a:endParaRPr sz="1700">
              <a:latin typeface="Roboto"/>
              <a:ea typeface="Roboto"/>
              <a:cs typeface="Roboto"/>
              <a:sym typeface="Roboto"/>
            </a:endParaRPr>
          </a:p>
          <a:p>
            <a:pPr marL="914400" lvl="1" indent="-336550" algn="l" rtl="0">
              <a:lnSpc>
                <a:spcPct val="115000"/>
              </a:lnSpc>
              <a:spcBef>
                <a:spcPts val="0"/>
              </a:spcBef>
              <a:spcAft>
                <a:spcPts val="0"/>
              </a:spcAft>
              <a:buSzPts val="1700"/>
              <a:buFont typeface="Roboto"/>
              <a:buChar char="○"/>
            </a:pPr>
            <a:r>
              <a:rPr lang="en" sz="1700">
                <a:latin typeface="Roboto"/>
                <a:ea typeface="Roboto"/>
                <a:cs typeface="Roboto"/>
                <a:sym typeface="Roboto"/>
              </a:rPr>
              <a:t>Được triển khai lên đám mây</a:t>
            </a:r>
            <a:endParaRPr sz="1700">
              <a:latin typeface="Roboto"/>
              <a:ea typeface="Roboto"/>
              <a:cs typeface="Roboto"/>
              <a:sym typeface="Roboto"/>
            </a:endParaRPr>
          </a:p>
          <a:p>
            <a:pPr marL="457200" lvl="0" indent="0" algn="l" rtl="0">
              <a:lnSpc>
                <a:spcPct val="100000"/>
              </a:lnSpc>
              <a:spcBef>
                <a:spcPts val="1000"/>
              </a:spcBef>
              <a:spcAft>
                <a:spcPts val="0"/>
              </a:spcAft>
              <a:buSzPts val="1200"/>
              <a:buNone/>
            </a:pPr>
            <a:endParaRPr>
              <a:latin typeface="Roboto"/>
              <a:ea typeface="Roboto"/>
              <a:cs typeface="Roboto"/>
              <a:sym typeface="Roboto"/>
            </a:endParaRPr>
          </a:p>
        </p:txBody>
      </p:sp>
      <p:grpSp>
        <p:nvGrpSpPr>
          <p:cNvPr id="459" name="Google Shape;459;p7"/>
          <p:cNvGrpSpPr/>
          <p:nvPr/>
        </p:nvGrpSpPr>
        <p:grpSpPr>
          <a:xfrm rot="10800000">
            <a:off x="206982" y="423196"/>
            <a:ext cx="288601" cy="1096693"/>
            <a:chOff x="1006700" y="2603975"/>
            <a:chExt cx="55450" cy="210700"/>
          </a:xfrm>
        </p:grpSpPr>
        <p:sp>
          <p:nvSpPr>
            <p:cNvPr id="460" name="Google Shape;460;p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 name="Google Shape;466;p7"/>
          <p:cNvGrpSpPr/>
          <p:nvPr/>
        </p:nvGrpSpPr>
        <p:grpSpPr>
          <a:xfrm>
            <a:off x="7771279" y="3271162"/>
            <a:ext cx="510366" cy="474882"/>
            <a:chOff x="827350" y="3629733"/>
            <a:chExt cx="1431600" cy="1332067"/>
          </a:xfrm>
        </p:grpSpPr>
        <p:sp>
          <p:nvSpPr>
            <p:cNvPr id="467" name="Google Shape;467;p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 name="Google Shape;470;p7"/>
          <p:cNvGrpSpPr/>
          <p:nvPr/>
        </p:nvGrpSpPr>
        <p:grpSpPr>
          <a:xfrm>
            <a:off x="7247377" y="4412793"/>
            <a:ext cx="401134" cy="373245"/>
            <a:chOff x="827350" y="3629733"/>
            <a:chExt cx="1431600" cy="1332067"/>
          </a:xfrm>
        </p:grpSpPr>
        <p:sp>
          <p:nvSpPr>
            <p:cNvPr id="471" name="Google Shape;471;p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g247e17b9447_1_659"/>
          <p:cNvSpPr/>
          <p:nvPr/>
        </p:nvSpPr>
        <p:spPr>
          <a:xfrm>
            <a:off x="323525" y="205500"/>
            <a:ext cx="7573500" cy="9798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81" name="Google Shape;1881;g247e17b9447_1_659"/>
          <p:cNvSpPr txBox="1">
            <a:spLocks noGrp="1"/>
          </p:cNvSpPr>
          <p:nvPr>
            <p:ph type="title"/>
          </p:nvPr>
        </p:nvSpPr>
        <p:spPr>
          <a:xfrm>
            <a:off x="441125" y="450450"/>
            <a:ext cx="75240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Nhận xét mô hình học máy</a:t>
            </a:r>
            <a:endParaRPr sz="3000">
              <a:latin typeface="Roboto"/>
              <a:ea typeface="Roboto"/>
              <a:cs typeface="Roboto"/>
              <a:sym typeface="Roboto"/>
            </a:endParaRPr>
          </a:p>
        </p:txBody>
      </p:sp>
      <p:grpSp>
        <p:nvGrpSpPr>
          <p:cNvPr id="1882" name="Google Shape;1882;g247e17b9447_1_659"/>
          <p:cNvGrpSpPr/>
          <p:nvPr/>
        </p:nvGrpSpPr>
        <p:grpSpPr>
          <a:xfrm>
            <a:off x="8285261" y="293919"/>
            <a:ext cx="524681" cy="488069"/>
            <a:chOff x="827350" y="3629733"/>
            <a:chExt cx="1431600" cy="1332067"/>
          </a:xfrm>
        </p:grpSpPr>
        <p:sp>
          <p:nvSpPr>
            <p:cNvPr id="1883" name="Google Shape;1883;g247e17b9447_1_6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84" name="Google Shape;1884;g247e17b9447_1_6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85" name="Google Shape;1885;g247e17b9447_1_6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886" name="Google Shape;1886;g247e17b9447_1_659"/>
          <p:cNvGrpSpPr/>
          <p:nvPr/>
        </p:nvGrpSpPr>
        <p:grpSpPr>
          <a:xfrm>
            <a:off x="7846540" y="293931"/>
            <a:ext cx="326119" cy="303312"/>
            <a:chOff x="827350" y="3629733"/>
            <a:chExt cx="1431600" cy="1332067"/>
          </a:xfrm>
        </p:grpSpPr>
        <p:sp>
          <p:nvSpPr>
            <p:cNvPr id="1887" name="Google Shape;1887;g247e17b9447_1_6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88" name="Google Shape;1888;g247e17b9447_1_6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89" name="Google Shape;1889;g247e17b9447_1_6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890" name="Google Shape;1890;g247e17b9447_1_659"/>
          <p:cNvSpPr txBox="1">
            <a:spLocks noGrp="1"/>
          </p:cNvSpPr>
          <p:nvPr>
            <p:ph type="subTitle" idx="4294967295"/>
          </p:nvPr>
        </p:nvSpPr>
        <p:spPr>
          <a:xfrm>
            <a:off x="447950" y="1079575"/>
            <a:ext cx="4925700" cy="352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endParaRPr sz="2050" b="1" i="0" u="none" strike="noStrike" cap="none">
              <a:solidFill>
                <a:schemeClr val="lt1"/>
              </a:solidFill>
              <a:latin typeface="Roboto"/>
              <a:ea typeface="Roboto"/>
              <a:cs typeface="Roboto"/>
              <a:sym typeface="Roboto"/>
            </a:endParaRPr>
          </a:p>
          <a:p>
            <a:pPr marL="914400" marR="0" lvl="0" indent="0" algn="l" rtl="0">
              <a:lnSpc>
                <a:spcPct val="100000"/>
              </a:lnSpc>
              <a:spcBef>
                <a:spcPts val="0"/>
              </a:spcBef>
              <a:spcAft>
                <a:spcPts val="0"/>
              </a:spcAft>
              <a:buNone/>
            </a:pPr>
            <a:endParaRPr sz="1950">
              <a:latin typeface="Roboto Light"/>
              <a:ea typeface="Roboto Light"/>
              <a:cs typeface="Roboto Light"/>
              <a:sym typeface="Roboto Light"/>
            </a:endParaRPr>
          </a:p>
          <a:p>
            <a:pPr marL="9144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
        <p:nvSpPr>
          <p:cNvPr id="1891" name="Google Shape;1891;g247e17b9447_1_659"/>
          <p:cNvSpPr txBox="1">
            <a:spLocks noGrp="1"/>
          </p:cNvSpPr>
          <p:nvPr>
            <p:ph type="subTitle" idx="4294967295"/>
          </p:nvPr>
        </p:nvSpPr>
        <p:spPr>
          <a:xfrm>
            <a:off x="112625" y="1255950"/>
            <a:ext cx="8537400" cy="3740100"/>
          </a:xfrm>
          <a:prstGeom prst="rect">
            <a:avLst/>
          </a:prstGeom>
          <a:noFill/>
          <a:ln>
            <a:noFill/>
          </a:ln>
        </p:spPr>
        <p:txBody>
          <a:bodyPr spcFirstLastPara="1" wrap="square" lIns="91425" tIns="91425" rIns="91425" bIns="91425" anchor="t" anchorCtr="0">
            <a:noAutofit/>
          </a:bodyPr>
          <a:lstStyle/>
          <a:p>
            <a:pPr marL="0" marR="0" lvl="0" indent="457200" algn="just" rtl="0">
              <a:lnSpc>
                <a:spcPct val="100000"/>
              </a:lnSpc>
              <a:spcBef>
                <a:spcPts val="0"/>
              </a:spcBef>
              <a:spcAft>
                <a:spcPts val="0"/>
              </a:spcAft>
              <a:buNone/>
            </a:pPr>
            <a:r>
              <a:rPr lang="en" sz="1950">
                <a:latin typeface="Roboto"/>
                <a:ea typeface="Roboto"/>
                <a:cs typeface="Roboto"/>
                <a:sym typeface="Roboto"/>
              </a:rPr>
              <a:t>- Đối với lượng dữ liệu ít, thì ta nên sử dụng cách làm là phương pháp học bán giám sát với số lượng dữ liệu hạn chế cũng như giảm chi phí cho việc gắn nhãn dữ liệu ở quá trình học phân đoạn. </a:t>
            </a:r>
            <a:endParaRPr sz="1950">
              <a:latin typeface="Roboto"/>
              <a:ea typeface="Roboto"/>
              <a:cs typeface="Roboto"/>
              <a:sym typeface="Roboto"/>
            </a:endParaRPr>
          </a:p>
          <a:p>
            <a:pPr marL="0" marR="0" lvl="0" indent="457200" algn="just" rtl="0">
              <a:lnSpc>
                <a:spcPct val="100000"/>
              </a:lnSpc>
              <a:spcBef>
                <a:spcPts val="0"/>
              </a:spcBef>
              <a:spcAft>
                <a:spcPts val="0"/>
              </a:spcAft>
              <a:buNone/>
            </a:pPr>
            <a:endParaRPr sz="1950">
              <a:latin typeface="Roboto"/>
              <a:ea typeface="Roboto"/>
              <a:cs typeface="Roboto"/>
              <a:sym typeface="Roboto"/>
            </a:endParaRPr>
          </a:p>
          <a:p>
            <a:pPr marL="0" marR="0" lvl="0" indent="457200" algn="just" rtl="0">
              <a:lnSpc>
                <a:spcPct val="100000"/>
              </a:lnSpc>
              <a:spcBef>
                <a:spcPts val="0"/>
              </a:spcBef>
              <a:spcAft>
                <a:spcPts val="0"/>
              </a:spcAft>
              <a:buNone/>
            </a:pPr>
            <a:r>
              <a:rPr lang="en" sz="1950">
                <a:latin typeface="Roboto"/>
                <a:ea typeface="Roboto"/>
                <a:cs typeface="Roboto"/>
                <a:sym typeface="Roboto"/>
              </a:rPr>
              <a:t>- Đối với số lượng dữ liệu lớn và cần độ chính xác cao hơn, thì ta nên dùng phương pháp có giám sát: khi đó thì có thể phương pháp gabor trong việc phát hiện dữ liệu bất thường có thể sẽ không còn phù hợp nữa mà ta có thể thay bằng 1 số phương pháp khác đối với lượng dữ liệu phức tạp hơn; còn phương pháp phân đoạn lỗi có kết hợp Unet phù hợp với lượng dữ liệu như vậy và có thể huấn luyện với độ chính xác cao hơn nữa.</a:t>
            </a:r>
            <a:endParaRPr sz="195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0">
                                            <p:txEl>
                                              <p:pRg st="0" end="0"/>
                                            </p:txEl>
                                          </p:spTgt>
                                        </p:tgtEl>
                                        <p:attrNameLst>
                                          <p:attrName>style.visibility</p:attrName>
                                        </p:attrNameLst>
                                      </p:cBhvr>
                                      <p:to>
                                        <p:strVal val="visible"/>
                                      </p:to>
                                    </p:set>
                                    <p:animEffect transition="in" filter="fade">
                                      <p:cBhvr>
                                        <p:cTn id="7" dur="1000"/>
                                        <p:tgtEl>
                                          <p:spTgt spid="18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0">
                                            <p:txEl>
                                              <p:pRg st="1" end="1"/>
                                            </p:txEl>
                                          </p:spTgt>
                                        </p:tgtEl>
                                        <p:attrNameLst>
                                          <p:attrName>style.visibility</p:attrName>
                                        </p:attrNameLst>
                                      </p:cBhvr>
                                      <p:to>
                                        <p:strVal val="visible"/>
                                      </p:to>
                                    </p:set>
                                    <p:animEffect transition="in" filter="fade">
                                      <p:cBhvr>
                                        <p:cTn id="12" dur="1000"/>
                                        <p:tgtEl>
                                          <p:spTgt spid="18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0">
                                            <p:txEl>
                                              <p:pRg st="2" end="2"/>
                                            </p:txEl>
                                          </p:spTgt>
                                        </p:tgtEl>
                                        <p:attrNameLst>
                                          <p:attrName>style.visibility</p:attrName>
                                        </p:attrNameLst>
                                      </p:cBhvr>
                                      <p:to>
                                        <p:strVal val="visible"/>
                                      </p:to>
                                    </p:set>
                                    <p:animEffect transition="in" filter="fade">
                                      <p:cBhvr>
                                        <p:cTn id="17" dur="1000"/>
                                        <p:tgtEl>
                                          <p:spTgt spid="18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0">
                                            <p:txEl>
                                              <p:pRg st="3" end="3"/>
                                            </p:txEl>
                                          </p:spTgt>
                                        </p:tgtEl>
                                        <p:attrNameLst>
                                          <p:attrName>style.visibility</p:attrName>
                                        </p:attrNameLst>
                                      </p:cBhvr>
                                      <p:to>
                                        <p:strVal val="visible"/>
                                      </p:to>
                                    </p:set>
                                    <p:animEffect transition="in" filter="fade">
                                      <p:cBhvr>
                                        <p:cTn id="22" dur="1000"/>
                                        <p:tgtEl>
                                          <p:spTgt spid="18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0">
                                            <p:txEl>
                                              <p:pRg st="4" end="4"/>
                                            </p:txEl>
                                          </p:spTgt>
                                        </p:tgtEl>
                                        <p:attrNameLst>
                                          <p:attrName>style.visibility</p:attrName>
                                        </p:attrNameLst>
                                      </p:cBhvr>
                                      <p:to>
                                        <p:strVal val="visible"/>
                                      </p:to>
                                    </p:set>
                                    <p:animEffect transition="in" filter="fade">
                                      <p:cBhvr>
                                        <p:cTn id="27" dur="1000"/>
                                        <p:tgtEl>
                                          <p:spTgt spid="18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0">
                                            <p:txEl>
                                              <p:pRg st="5" end="5"/>
                                            </p:txEl>
                                          </p:spTgt>
                                        </p:tgtEl>
                                        <p:attrNameLst>
                                          <p:attrName>style.visibility</p:attrName>
                                        </p:attrNameLst>
                                      </p:cBhvr>
                                      <p:to>
                                        <p:strVal val="visible"/>
                                      </p:to>
                                    </p:set>
                                    <p:animEffect transition="in" filter="fade">
                                      <p:cBhvr>
                                        <p:cTn id="32" dur="1000"/>
                                        <p:tgtEl>
                                          <p:spTgt spid="18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0">
                                            <p:txEl>
                                              <p:pRg st="6" end="6"/>
                                            </p:txEl>
                                          </p:spTgt>
                                        </p:tgtEl>
                                        <p:attrNameLst>
                                          <p:attrName>style.visibility</p:attrName>
                                        </p:attrNameLst>
                                      </p:cBhvr>
                                      <p:to>
                                        <p:strVal val="visible"/>
                                      </p:to>
                                    </p:set>
                                    <p:animEffect transition="in" filter="fade">
                                      <p:cBhvr>
                                        <p:cTn id="37" dur="1000"/>
                                        <p:tgtEl>
                                          <p:spTgt spid="18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90">
                                            <p:txEl>
                                              <p:pRg st="7" end="7"/>
                                            </p:txEl>
                                          </p:spTgt>
                                        </p:tgtEl>
                                        <p:attrNameLst>
                                          <p:attrName>style.visibility</p:attrName>
                                        </p:attrNameLst>
                                      </p:cBhvr>
                                      <p:to>
                                        <p:strVal val="visible"/>
                                      </p:to>
                                    </p:set>
                                    <p:animEffect transition="in" filter="fade">
                                      <p:cBhvr>
                                        <p:cTn id="42" dur="1000"/>
                                        <p:tgtEl>
                                          <p:spTgt spid="18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897" name="Google Shape;1897;p49"/>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3.2 Robot leo tường</a:t>
            </a:r>
            <a:endParaRPr sz="3000">
              <a:latin typeface="Roboto"/>
              <a:ea typeface="Roboto"/>
              <a:cs typeface="Roboto"/>
              <a:sym typeface="Roboto"/>
            </a:endParaRPr>
          </a:p>
        </p:txBody>
      </p:sp>
      <p:grpSp>
        <p:nvGrpSpPr>
          <p:cNvPr id="1898" name="Google Shape;1898;p49"/>
          <p:cNvGrpSpPr/>
          <p:nvPr/>
        </p:nvGrpSpPr>
        <p:grpSpPr>
          <a:xfrm rot="10800000">
            <a:off x="159357" y="3842671"/>
            <a:ext cx="288601" cy="1096693"/>
            <a:chOff x="1006700" y="2603975"/>
            <a:chExt cx="55450" cy="210700"/>
          </a:xfrm>
        </p:grpSpPr>
        <p:sp>
          <p:nvSpPr>
            <p:cNvPr id="1899" name="Google Shape;1899;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0" name="Google Shape;1900;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1" name="Google Shape;1901;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2" name="Google Shape;1902;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3" name="Google Shape;1903;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4" name="Google Shape;1904;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05" name="Google Shape;1905;p49"/>
          <p:cNvGrpSpPr/>
          <p:nvPr/>
        </p:nvGrpSpPr>
        <p:grpSpPr>
          <a:xfrm>
            <a:off x="8285261" y="293918"/>
            <a:ext cx="524682" cy="488069"/>
            <a:chOff x="827350" y="3629733"/>
            <a:chExt cx="1431600" cy="1332067"/>
          </a:xfrm>
        </p:grpSpPr>
        <p:sp>
          <p:nvSpPr>
            <p:cNvPr id="1906" name="Google Shape;1906;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7" name="Google Shape;1907;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08" name="Google Shape;1908;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09" name="Google Shape;1909;p49"/>
          <p:cNvGrpSpPr/>
          <p:nvPr/>
        </p:nvGrpSpPr>
        <p:grpSpPr>
          <a:xfrm>
            <a:off x="7846540" y="293932"/>
            <a:ext cx="326119" cy="303312"/>
            <a:chOff x="827350" y="3629733"/>
            <a:chExt cx="1431600" cy="1332067"/>
          </a:xfrm>
        </p:grpSpPr>
        <p:sp>
          <p:nvSpPr>
            <p:cNvPr id="1910" name="Google Shape;1910;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11" name="Google Shape;1911;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12" name="Google Shape;1912;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913" name="Google Shape;1913;p49"/>
          <p:cNvSpPr txBox="1">
            <a:spLocks noGrp="1"/>
          </p:cNvSpPr>
          <p:nvPr>
            <p:ph type="subTitle" idx="4294967295"/>
          </p:nvPr>
        </p:nvSpPr>
        <p:spPr>
          <a:xfrm>
            <a:off x="565500" y="1456050"/>
            <a:ext cx="4006500" cy="3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Robot có khả năng: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Di chuyển trên mặt đất và cả trên tường</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Chụp hình và gửi kết quả đến điện thoại</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914" name="Google Shape;1914;p49"/>
          <p:cNvPicPr preferRelativeResize="0"/>
          <p:nvPr/>
        </p:nvPicPr>
        <p:blipFill rotWithShape="1">
          <a:blip r:embed="rId3">
            <a:alphaModFix/>
          </a:blip>
          <a:srcRect/>
          <a:stretch/>
        </p:blipFill>
        <p:spPr>
          <a:xfrm>
            <a:off x="4648200" y="1447200"/>
            <a:ext cx="4267200" cy="3431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5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0" name="Google Shape;1920;p5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3.2 Robot leo tường</a:t>
            </a:r>
            <a:endParaRPr sz="3000">
              <a:latin typeface="Roboto"/>
              <a:ea typeface="Roboto"/>
              <a:cs typeface="Roboto"/>
              <a:sym typeface="Roboto"/>
            </a:endParaRPr>
          </a:p>
        </p:txBody>
      </p:sp>
      <p:grpSp>
        <p:nvGrpSpPr>
          <p:cNvPr id="1921" name="Google Shape;1921;p50"/>
          <p:cNvGrpSpPr/>
          <p:nvPr/>
        </p:nvGrpSpPr>
        <p:grpSpPr>
          <a:xfrm rot="10800000">
            <a:off x="159357" y="3842671"/>
            <a:ext cx="288601" cy="1096693"/>
            <a:chOff x="1006700" y="2603975"/>
            <a:chExt cx="55450" cy="210700"/>
          </a:xfrm>
        </p:grpSpPr>
        <p:sp>
          <p:nvSpPr>
            <p:cNvPr id="1922" name="Google Shape;1922;p5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3" name="Google Shape;1923;p5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4" name="Google Shape;1924;p5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5" name="Google Shape;1925;p5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6" name="Google Shape;1926;p5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27" name="Google Shape;1927;p5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28" name="Google Shape;1928;p50"/>
          <p:cNvGrpSpPr/>
          <p:nvPr/>
        </p:nvGrpSpPr>
        <p:grpSpPr>
          <a:xfrm>
            <a:off x="8285261" y="293918"/>
            <a:ext cx="524682" cy="488069"/>
            <a:chOff x="827350" y="3629733"/>
            <a:chExt cx="1431600" cy="1332067"/>
          </a:xfrm>
        </p:grpSpPr>
        <p:sp>
          <p:nvSpPr>
            <p:cNvPr id="1929" name="Google Shape;1929;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30" name="Google Shape;1930;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31" name="Google Shape;1931;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32" name="Google Shape;1932;p50"/>
          <p:cNvGrpSpPr/>
          <p:nvPr/>
        </p:nvGrpSpPr>
        <p:grpSpPr>
          <a:xfrm>
            <a:off x="7846540" y="293932"/>
            <a:ext cx="326119" cy="303312"/>
            <a:chOff x="827350" y="3629733"/>
            <a:chExt cx="1431600" cy="1332067"/>
          </a:xfrm>
        </p:grpSpPr>
        <p:sp>
          <p:nvSpPr>
            <p:cNvPr id="1933" name="Google Shape;1933;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34" name="Google Shape;1934;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35" name="Google Shape;1935;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pic>
        <p:nvPicPr>
          <p:cNvPr id="1936" name="Google Shape;1936;p50"/>
          <p:cNvPicPr preferRelativeResize="0"/>
          <p:nvPr/>
        </p:nvPicPr>
        <p:blipFill rotWithShape="1">
          <a:blip r:embed="rId3">
            <a:alphaModFix/>
          </a:blip>
          <a:srcRect/>
          <a:stretch/>
        </p:blipFill>
        <p:spPr>
          <a:xfrm>
            <a:off x="5010950" y="1323450"/>
            <a:ext cx="3332205" cy="3615924"/>
          </a:xfrm>
          <a:prstGeom prst="rect">
            <a:avLst/>
          </a:prstGeom>
          <a:noFill/>
          <a:ln>
            <a:noFill/>
          </a:ln>
        </p:spPr>
      </p:pic>
      <p:sp>
        <p:nvSpPr>
          <p:cNvPr id="1937" name="Google Shape;1937;p50"/>
          <p:cNvSpPr txBox="1">
            <a:spLocks noGrp="1"/>
          </p:cNvSpPr>
          <p:nvPr>
            <p:ph type="subTitle" idx="4294967295"/>
          </p:nvPr>
        </p:nvSpPr>
        <p:spPr>
          <a:xfrm>
            <a:off x="565500" y="1456050"/>
            <a:ext cx="4006500" cy="3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Một số hạn chế của robot: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Thời gian hoạt động thấp: 3-4 phút</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b="0" i="0" u="none" strike="noStrike" cap="none">
                <a:solidFill>
                  <a:schemeClr val="lt1"/>
                </a:solidFill>
                <a:latin typeface="Roboto Light"/>
                <a:ea typeface="Roboto Light"/>
                <a:cs typeface="Roboto Light"/>
                <a:sym typeface="Roboto Light"/>
              </a:rPr>
              <a:t>Không có khả năng tự đứng yên trên tường: độ ma sát giữa bánh xe và tường thấp nên robot sẽ bị trượt dần xuống khi bánh ở trạng thái đứng yên</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5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43" name="Google Shape;1943;p5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3.3 Ứng dụng Android</a:t>
            </a:r>
            <a:endParaRPr sz="3000">
              <a:latin typeface="Roboto"/>
              <a:ea typeface="Roboto"/>
              <a:cs typeface="Roboto"/>
              <a:sym typeface="Roboto"/>
            </a:endParaRPr>
          </a:p>
        </p:txBody>
      </p:sp>
      <p:grpSp>
        <p:nvGrpSpPr>
          <p:cNvPr id="1944" name="Google Shape;1944;p51"/>
          <p:cNvGrpSpPr/>
          <p:nvPr/>
        </p:nvGrpSpPr>
        <p:grpSpPr>
          <a:xfrm rot="10800000">
            <a:off x="159357" y="3842671"/>
            <a:ext cx="288601" cy="1096693"/>
            <a:chOff x="1006700" y="2603975"/>
            <a:chExt cx="55450" cy="210700"/>
          </a:xfrm>
        </p:grpSpPr>
        <p:sp>
          <p:nvSpPr>
            <p:cNvPr id="1945" name="Google Shape;1945;p5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46" name="Google Shape;1946;p5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47" name="Google Shape;1947;p5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48" name="Google Shape;1948;p5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49" name="Google Shape;1949;p5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50" name="Google Shape;1950;p5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51" name="Google Shape;1951;p51"/>
          <p:cNvGrpSpPr/>
          <p:nvPr/>
        </p:nvGrpSpPr>
        <p:grpSpPr>
          <a:xfrm>
            <a:off x="8285261" y="293918"/>
            <a:ext cx="524682" cy="488069"/>
            <a:chOff x="827350" y="3629733"/>
            <a:chExt cx="1431600" cy="1332067"/>
          </a:xfrm>
        </p:grpSpPr>
        <p:sp>
          <p:nvSpPr>
            <p:cNvPr id="1952" name="Google Shape;1952;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53" name="Google Shape;1953;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54" name="Google Shape;1954;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55" name="Google Shape;1955;p51"/>
          <p:cNvGrpSpPr/>
          <p:nvPr/>
        </p:nvGrpSpPr>
        <p:grpSpPr>
          <a:xfrm>
            <a:off x="7846540" y="293932"/>
            <a:ext cx="326119" cy="303312"/>
            <a:chOff x="827350" y="3629733"/>
            <a:chExt cx="1431600" cy="1332067"/>
          </a:xfrm>
        </p:grpSpPr>
        <p:sp>
          <p:nvSpPr>
            <p:cNvPr id="1956" name="Google Shape;1956;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57" name="Google Shape;1957;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58" name="Google Shape;1958;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959" name="Google Shape;1959;p51"/>
          <p:cNvSpPr txBox="1">
            <a:spLocks noGrp="1"/>
          </p:cNvSpPr>
          <p:nvPr>
            <p:ph type="subTitle" idx="4294967295"/>
          </p:nvPr>
        </p:nvSpPr>
        <p:spPr>
          <a:xfrm>
            <a:off x="3991325" y="1406200"/>
            <a:ext cx="4006500" cy="3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i="0" u="none" strike="noStrike" cap="none">
                <a:solidFill>
                  <a:schemeClr val="lt1"/>
                </a:solidFill>
                <a:latin typeface="Roboto"/>
                <a:ea typeface="Roboto"/>
                <a:cs typeface="Roboto"/>
                <a:sym typeface="Roboto"/>
              </a:rPr>
              <a:t>Ứng dụng có thể: </a:t>
            </a:r>
            <a:endParaRPr sz="1650" b="1" i="0" u="none" strike="noStrike" cap="none">
              <a:solidFill>
                <a:schemeClr val="lt1"/>
              </a:solidFill>
              <a:latin typeface="Roboto"/>
              <a:ea typeface="Roboto"/>
              <a:cs typeface="Roboto"/>
              <a:sym typeface="Roboto"/>
            </a:endParaRPr>
          </a:p>
          <a:p>
            <a:pPr marL="457200" marR="0" lvl="0" indent="-327025" algn="l" rtl="0">
              <a:lnSpc>
                <a:spcPct val="100000"/>
              </a:lnSpc>
              <a:spcBef>
                <a:spcPts val="0"/>
              </a:spcBef>
              <a:spcAft>
                <a:spcPts val="0"/>
              </a:spcAft>
              <a:buClr>
                <a:schemeClr val="lt1"/>
              </a:buClr>
              <a:buSzPts val="1550"/>
              <a:buFont typeface="Roboto Light"/>
              <a:buChar char="●"/>
            </a:pPr>
            <a:r>
              <a:rPr lang="en" sz="1550">
                <a:latin typeface="Roboto Light"/>
                <a:ea typeface="Roboto Light"/>
                <a:cs typeface="Roboto Light"/>
                <a:sym typeface="Roboto Light"/>
              </a:rPr>
              <a:t>Cấu hình cho Robot có thể kết nối bất cứ WiFi nào để dễ dàng điều khiển</a:t>
            </a:r>
            <a:endParaRPr sz="1550">
              <a:latin typeface="Roboto Light"/>
              <a:ea typeface="Roboto Light"/>
              <a:cs typeface="Roboto Light"/>
              <a:sym typeface="Roboto Light"/>
            </a:endParaRPr>
          </a:p>
          <a:p>
            <a:pPr marL="457200" marR="0" lvl="0" indent="0" algn="l" rtl="0">
              <a:lnSpc>
                <a:spcPct val="100000"/>
              </a:lnSpc>
              <a:spcBef>
                <a:spcPts val="0"/>
              </a:spcBef>
              <a:spcAft>
                <a:spcPts val="0"/>
              </a:spcAft>
              <a:buNone/>
            </a:pPr>
            <a:endParaRPr sz="1550">
              <a:latin typeface="Roboto Light"/>
              <a:ea typeface="Roboto Light"/>
              <a:cs typeface="Roboto Light"/>
              <a:sym typeface="Roboto Light"/>
            </a:endParaRPr>
          </a:p>
          <a:p>
            <a:pPr marL="457200" marR="0" lvl="0" indent="-327025" algn="l" rtl="0">
              <a:lnSpc>
                <a:spcPct val="100000"/>
              </a:lnSpc>
              <a:spcBef>
                <a:spcPts val="0"/>
              </a:spcBef>
              <a:spcAft>
                <a:spcPts val="0"/>
              </a:spcAft>
              <a:buSzPts val="1550"/>
              <a:buFont typeface="Roboto Light"/>
              <a:buChar char="●"/>
            </a:pPr>
            <a:r>
              <a:rPr lang="en" sz="1550">
                <a:latin typeface="Roboto Light"/>
                <a:ea typeface="Roboto Light"/>
                <a:cs typeface="Roboto Light"/>
                <a:sym typeface="Roboto Light"/>
              </a:rPr>
              <a:t>Điều khiển Robot di chuyển, stream video và chụp hình</a:t>
            </a:r>
            <a:endParaRPr sz="1550">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a:latin typeface="Roboto Light"/>
                <a:ea typeface="Roboto Light"/>
                <a:cs typeface="Roboto Light"/>
                <a:sym typeface="Roboto Light"/>
              </a:rPr>
              <a:t>Tạo và xem các dự án</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327025" algn="l" rtl="0">
              <a:lnSpc>
                <a:spcPct val="100000"/>
              </a:lnSpc>
              <a:spcBef>
                <a:spcPts val="0"/>
              </a:spcBef>
              <a:spcAft>
                <a:spcPts val="0"/>
              </a:spcAft>
              <a:buClr>
                <a:schemeClr val="lt1"/>
              </a:buClr>
              <a:buSzPts val="1550"/>
              <a:buFont typeface="Roboto Light"/>
              <a:buChar char="●"/>
            </a:pPr>
            <a:r>
              <a:rPr lang="en" sz="1550">
                <a:latin typeface="Roboto Light"/>
                <a:ea typeface="Roboto Light"/>
                <a:cs typeface="Roboto Light"/>
                <a:sym typeface="Roboto Light"/>
              </a:rPr>
              <a:t>Xem biểu đồ thống kê vết nứt</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960" name="Google Shape;1960;p51"/>
          <p:cNvPicPr preferRelativeResize="0"/>
          <p:nvPr/>
        </p:nvPicPr>
        <p:blipFill>
          <a:blip r:embed="rId3">
            <a:alphaModFix/>
          </a:blip>
          <a:stretch>
            <a:fillRect/>
          </a:stretch>
        </p:blipFill>
        <p:spPr>
          <a:xfrm>
            <a:off x="1283125" y="1323625"/>
            <a:ext cx="1581850" cy="351367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52"/>
          <p:cNvSpPr/>
          <p:nvPr/>
        </p:nvSpPr>
        <p:spPr>
          <a:xfrm>
            <a:off x="713225" y="129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66" name="Google Shape;1966;p52"/>
          <p:cNvSpPr txBox="1">
            <a:spLocks noGrp="1"/>
          </p:cNvSpPr>
          <p:nvPr>
            <p:ph type="title"/>
          </p:nvPr>
        </p:nvSpPr>
        <p:spPr>
          <a:xfrm>
            <a:off x="718150" y="159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3.4 Web API</a:t>
            </a:r>
            <a:endParaRPr sz="3000">
              <a:latin typeface="Roboto"/>
              <a:ea typeface="Roboto"/>
              <a:cs typeface="Roboto"/>
              <a:sym typeface="Roboto"/>
            </a:endParaRPr>
          </a:p>
        </p:txBody>
      </p:sp>
      <p:grpSp>
        <p:nvGrpSpPr>
          <p:cNvPr id="1967" name="Google Shape;1967;p52"/>
          <p:cNvGrpSpPr/>
          <p:nvPr/>
        </p:nvGrpSpPr>
        <p:grpSpPr>
          <a:xfrm>
            <a:off x="8285261" y="293918"/>
            <a:ext cx="524682" cy="488069"/>
            <a:chOff x="827350" y="3629733"/>
            <a:chExt cx="1431600" cy="1332067"/>
          </a:xfrm>
        </p:grpSpPr>
        <p:sp>
          <p:nvSpPr>
            <p:cNvPr id="1968" name="Google Shape;1968;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69" name="Google Shape;1969;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70" name="Google Shape;1970;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71" name="Google Shape;1971;p52"/>
          <p:cNvGrpSpPr/>
          <p:nvPr/>
        </p:nvGrpSpPr>
        <p:grpSpPr>
          <a:xfrm>
            <a:off x="7846540" y="293932"/>
            <a:ext cx="326119" cy="303312"/>
            <a:chOff x="827350" y="3629733"/>
            <a:chExt cx="1431600" cy="1332067"/>
          </a:xfrm>
        </p:grpSpPr>
        <p:sp>
          <p:nvSpPr>
            <p:cNvPr id="1972" name="Google Shape;1972;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73" name="Google Shape;1973;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74" name="Google Shape;1974;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975" name="Google Shape;1975;p52"/>
          <p:cNvSpPr txBox="1">
            <a:spLocks noGrp="1"/>
          </p:cNvSpPr>
          <p:nvPr>
            <p:ph type="subTitle" idx="4294967295"/>
          </p:nvPr>
        </p:nvSpPr>
        <p:spPr>
          <a:xfrm>
            <a:off x="4514375" y="1406200"/>
            <a:ext cx="4006500" cy="3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400"/>
              <a:buFont typeface="Karla"/>
              <a:buNone/>
            </a:pPr>
            <a:r>
              <a:rPr lang="en" sz="1650" b="1">
                <a:latin typeface="Roboto"/>
                <a:ea typeface="Roboto"/>
                <a:cs typeface="Roboto"/>
                <a:sym typeface="Roboto"/>
              </a:rPr>
              <a:t>Luồng hoạt động api</a:t>
            </a:r>
            <a:r>
              <a:rPr lang="en" sz="1650" b="1" i="0" u="none" strike="noStrike" cap="none">
                <a:solidFill>
                  <a:schemeClr val="lt1"/>
                </a:solidFill>
                <a:latin typeface="Roboto"/>
                <a:ea typeface="Roboto"/>
                <a:cs typeface="Roboto"/>
                <a:sym typeface="Roboto"/>
              </a:rPr>
              <a:t>: </a:t>
            </a:r>
            <a:endParaRPr sz="1650" b="1" i="0" u="none" strike="noStrike" cap="none">
              <a:solidFill>
                <a:schemeClr val="lt1"/>
              </a:solidFill>
              <a:latin typeface="Roboto"/>
              <a:ea typeface="Roboto"/>
              <a:cs typeface="Roboto"/>
              <a:sym typeface="Roboto"/>
            </a:endParaRPr>
          </a:p>
          <a:p>
            <a:pPr marL="0" marR="0" lvl="0" indent="0" algn="just" rtl="0">
              <a:lnSpc>
                <a:spcPct val="100000"/>
              </a:lnSpc>
              <a:spcBef>
                <a:spcPts val="0"/>
              </a:spcBef>
              <a:spcAft>
                <a:spcPts val="0"/>
              </a:spcAft>
              <a:buNone/>
            </a:pPr>
            <a:endParaRPr sz="1550">
              <a:latin typeface="Roboto Light"/>
              <a:ea typeface="Roboto Light"/>
              <a:cs typeface="Roboto Light"/>
              <a:sym typeface="Roboto Light"/>
            </a:endParaRPr>
          </a:p>
          <a:p>
            <a:pPr marL="457200" marR="0" lvl="0" indent="-327025" algn="just" rtl="0">
              <a:lnSpc>
                <a:spcPct val="100000"/>
              </a:lnSpc>
              <a:spcBef>
                <a:spcPts val="0"/>
              </a:spcBef>
              <a:spcAft>
                <a:spcPts val="0"/>
              </a:spcAft>
              <a:buSzPts val="1550"/>
              <a:buFont typeface="Roboto Light"/>
              <a:buChar char="●"/>
            </a:pPr>
            <a:r>
              <a:rPr lang="en" sz="1550">
                <a:latin typeface="Roboto Light"/>
                <a:ea typeface="Roboto Light"/>
                <a:cs typeface="Roboto Light"/>
                <a:sym typeface="Roboto Light"/>
              </a:rPr>
              <a:t>Dữ liệu ảnh sẽ được robot gửi lên api để phát hiện và chẩn đoán lỗi</a:t>
            </a:r>
            <a:endParaRPr sz="1550">
              <a:latin typeface="Roboto Light"/>
              <a:ea typeface="Roboto Light"/>
              <a:cs typeface="Roboto Light"/>
              <a:sym typeface="Roboto Light"/>
            </a:endParaRPr>
          </a:p>
          <a:p>
            <a:pPr marL="457200" marR="0" lvl="0" indent="0" algn="just" rtl="0">
              <a:lnSpc>
                <a:spcPct val="100000"/>
              </a:lnSpc>
              <a:spcBef>
                <a:spcPts val="0"/>
              </a:spcBef>
              <a:spcAft>
                <a:spcPts val="0"/>
              </a:spcAft>
              <a:buNone/>
            </a:pPr>
            <a:endParaRPr sz="1550">
              <a:latin typeface="Roboto Light"/>
              <a:ea typeface="Roboto Light"/>
              <a:cs typeface="Roboto Light"/>
              <a:sym typeface="Roboto Light"/>
            </a:endParaRPr>
          </a:p>
          <a:p>
            <a:pPr marL="457200" marR="0" lvl="0" indent="-327025" algn="just" rtl="0">
              <a:lnSpc>
                <a:spcPct val="100000"/>
              </a:lnSpc>
              <a:spcBef>
                <a:spcPts val="0"/>
              </a:spcBef>
              <a:spcAft>
                <a:spcPts val="0"/>
              </a:spcAft>
              <a:buSzPts val="1550"/>
              <a:buFont typeface="Roboto Light"/>
              <a:buChar char="●"/>
            </a:pPr>
            <a:r>
              <a:rPr lang="en" sz="1550">
                <a:latin typeface="Roboto Light"/>
                <a:ea typeface="Roboto Light"/>
                <a:cs typeface="Roboto Light"/>
                <a:sym typeface="Roboto Light"/>
              </a:rPr>
              <a:t>Api sẽ xử lý thông tin dữ liệu .</a:t>
            </a:r>
            <a:endParaRPr sz="950">
              <a:solidFill>
                <a:srgbClr val="000000"/>
              </a:solidFill>
              <a:highlight>
                <a:srgbClr val="FFFFFF"/>
              </a:highlight>
              <a:latin typeface="Arial"/>
              <a:ea typeface="Arial"/>
              <a:cs typeface="Arial"/>
              <a:sym typeface="Arial"/>
            </a:endParaRPr>
          </a:p>
          <a:p>
            <a:pPr marL="457200" marR="0" lvl="0" indent="0" algn="just" rtl="0">
              <a:lnSpc>
                <a:spcPct val="100000"/>
              </a:lnSpc>
              <a:spcBef>
                <a:spcPts val="0"/>
              </a:spcBef>
              <a:spcAft>
                <a:spcPts val="0"/>
              </a:spcAft>
              <a:buNone/>
            </a:pPr>
            <a:endParaRPr sz="1550" b="0" i="0" u="none" strike="noStrike" cap="none">
              <a:solidFill>
                <a:schemeClr val="lt1"/>
              </a:solidFill>
              <a:latin typeface="Roboto Light"/>
              <a:ea typeface="Roboto Light"/>
              <a:cs typeface="Roboto Light"/>
              <a:sym typeface="Roboto Light"/>
            </a:endParaRPr>
          </a:p>
          <a:p>
            <a:pPr marL="457200" marR="0" lvl="0" indent="-327025" algn="just" rtl="0">
              <a:lnSpc>
                <a:spcPct val="100000"/>
              </a:lnSpc>
              <a:spcBef>
                <a:spcPts val="0"/>
              </a:spcBef>
              <a:spcAft>
                <a:spcPts val="0"/>
              </a:spcAft>
              <a:buClr>
                <a:schemeClr val="lt1"/>
              </a:buClr>
              <a:buSzPts val="1550"/>
              <a:buFont typeface="Roboto Light"/>
              <a:buChar char="●"/>
            </a:pPr>
            <a:r>
              <a:rPr lang="en" sz="1550">
                <a:latin typeface="Roboto Light"/>
                <a:ea typeface="Roboto Light"/>
                <a:cs typeface="Roboto Light"/>
                <a:sym typeface="Roboto Light"/>
              </a:rPr>
              <a:t>Trả kết quả cho người dùng và đồng thời lưu những dữ liệu bất thường được chẩn đoán vào CSDL</a:t>
            </a: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976" name="Google Shape;1976;p52"/>
          <p:cNvPicPr preferRelativeResize="0"/>
          <p:nvPr/>
        </p:nvPicPr>
        <p:blipFill>
          <a:blip r:embed="rId3">
            <a:alphaModFix/>
          </a:blip>
          <a:stretch>
            <a:fillRect/>
          </a:stretch>
        </p:blipFill>
        <p:spPr>
          <a:xfrm>
            <a:off x="1194175" y="1406200"/>
            <a:ext cx="3377825" cy="3273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g247e17b9447_1_695"/>
          <p:cNvSpPr/>
          <p:nvPr/>
        </p:nvSpPr>
        <p:spPr>
          <a:xfrm>
            <a:off x="713225" y="129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82" name="Google Shape;1982;g247e17b9447_1_695"/>
          <p:cNvSpPr txBox="1">
            <a:spLocks noGrp="1"/>
          </p:cNvSpPr>
          <p:nvPr>
            <p:ph type="title"/>
          </p:nvPr>
        </p:nvSpPr>
        <p:spPr>
          <a:xfrm>
            <a:off x="718150" y="159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3.4 Web API</a:t>
            </a:r>
            <a:endParaRPr sz="3000">
              <a:latin typeface="Roboto"/>
              <a:ea typeface="Roboto"/>
              <a:cs typeface="Roboto"/>
              <a:sym typeface="Roboto"/>
            </a:endParaRPr>
          </a:p>
        </p:txBody>
      </p:sp>
      <p:grpSp>
        <p:nvGrpSpPr>
          <p:cNvPr id="1983" name="Google Shape;1983;g247e17b9447_1_695"/>
          <p:cNvGrpSpPr/>
          <p:nvPr/>
        </p:nvGrpSpPr>
        <p:grpSpPr>
          <a:xfrm>
            <a:off x="8285261" y="293919"/>
            <a:ext cx="524681" cy="488069"/>
            <a:chOff x="827350" y="3629733"/>
            <a:chExt cx="1431600" cy="1332067"/>
          </a:xfrm>
        </p:grpSpPr>
        <p:sp>
          <p:nvSpPr>
            <p:cNvPr id="1984" name="Google Shape;1984;g247e17b9447_1_6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85" name="Google Shape;1985;g247e17b9447_1_6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86" name="Google Shape;1986;g247e17b9447_1_6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1987" name="Google Shape;1987;g247e17b9447_1_695"/>
          <p:cNvGrpSpPr/>
          <p:nvPr/>
        </p:nvGrpSpPr>
        <p:grpSpPr>
          <a:xfrm>
            <a:off x="7846540" y="293931"/>
            <a:ext cx="326119" cy="303312"/>
            <a:chOff x="827350" y="3629733"/>
            <a:chExt cx="1431600" cy="1332067"/>
          </a:xfrm>
        </p:grpSpPr>
        <p:sp>
          <p:nvSpPr>
            <p:cNvPr id="1988" name="Google Shape;1988;g247e17b9447_1_69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89" name="Google Shape;1989;g247e17b9447_1_69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90" name="Google Shape;1990;g247e17b9447_1_69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sp>
        <p:nvSpPr>
          <p:cNvPr id="1991" name="Google Shape;1991;g247e17b9447_1_695"/>
          <p:cNvSpPr txBox="1">
            <a:spLocks noGrp="1"/>
          </p:cNvSpPr>
          <p:nvPr>
            <p:ph type="subTitle" idx="4294967295"/>
          </p:nvPr>
        </p:nvSpPr>
        <p:spPr>
          <a:xfrm>
            <a:off x="1111700" y="1111225"/>
            <a:ext cx="4006500" cy="34311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sz="1650" b="1">
                <a:latin typeface="Roboto"/>
                <a:ea typeface="Roboto"/>
                <a:cs typeface="Roboto"/>
                <a:sym typeface="Roboto"/>
              </a:rPr>
              <a:t>Dữ liệu kết quả api trả về có dạng:</a:t>
            </a:r>
            <a:endParaRPr sz="1650" b="1">
              <a:latin typeface="Roboto"/>
              <a:ea typeface="Roboto"/>
              <a:cs typeface="Roboto"/>
              <a:sym typeface="Roboto"/>
            </a:endParaRPr>
          </a:p>
          <a:p>
            <a:pPr marL="0" marR="0" lvl="0" indent="0" algn="just" rtl="0">
              <a:lnSpc>
                <a:spcPct val="100000"/>
              </a:lnSpc>
              <a:spcBef>
                <a:spcPts val="0"/>
              </a:spcBef>
              <a:spcAft>
                <a:spcPts val="0"/>
              </a:spcAft>
              <a:buNone/>
            </a:pPr>
            <a:endParaRPr sz="1650" b="1">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550" b="0" i="0" u="none" strike="noStrike" cap="none">
              <a:solidFill>
                <a:schemeClr val="lt1"/>
              </a:solidFill>
              <a:latin typeface="Roboto Light"/>
              <a:ea typeface="Roboto Light"/>
              <a:cs typeface="Roboto Light"/>
              <a:sym typeface="Roboto Light"/>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a:p>
            <a:pPr marL="457200" marR="0" lvl="0" indent="0" algn="l" rtl="0">
              <a:lnSpc>
                <a:spcPct val="100000"/>
              </a:lnSpc>
              <a:spcBef>
                <a:spcPts val="0"/>
              </a:spcBef>
              <a:spcAft>
                <a:spcPts val="0"/>
              </a:spcAft>
              <a:buClr>
                <a:schemeClr val="lt1"/>
              </a:buClr>
              <a:buSzPts val="1400"/>
              <a:buFont typeface="Karla"/>
              <a:buNone/>
            </a:pPr>
            <a:endParaRPr sz="1650" b="1" i="0" u="none" strike="noStrike" cap="none">
              <a:solidFill>
                <a:schemeClr val="lt1"/>
              </a:solidFill>
              <a:latin typeface="Roboto"/>
              <a:ea typeface="Roboto"/>
              <a:cs typeface="Roboto"/>
              <a:sym typeface="Roboto"/>
            </a:endParaRPr>
          </a:p>
        </p:txBody>
      </p:sp>
      <p:pic>
        <p:nvPicPr>
          <p:cNvPr id="1992" name="Google Shape;1992;g247e17b9447_1_695"/>
          <p:cNvPicPr preferRelativeResize="0"/>
          <p:nvPr/>
        </p:nvPicPr>
        <p:blipFill>
          <a:blip r:embed="rId3">
            <a:alphaModFix/>
          </a:blip>
          <a:stretch>
            <a:fillRect/>
          </a:stretch>
        </p:blipFill>
        <p:spPr>
          <a:xfrm>
            <a:off x="1213013" y="1646813"/>
            <a:ext cx="6886575" cy="2524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g247e17b9447_1_679"/>
          <p:cNvSpPr/>
          <p:nvPr/>
        </p:nvSpPr>
        <p:spPr>
          <a:xfrm>
            <a:off x="713225" y="129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1998" name="Google Shape;1998;g247e17b9447_1_679"/>
          <p:cNvSpPr txBox="1">
            <a:spLocks noGrp="1"/>
          </p:cNvSpPr>
          <p:nvPr>
            <p:ph type="title"/>
          </p:nvPr>
        </p:nvSpPr>
        <p:spPr>
          <a:xfrm>
            <a:off x="718150" y="159000"/>
            <a:ext cx="77058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3000">
                <a:latin typeface="Roboto"/>
                <a:ea typeface="Roboto"/>
                <a:cs typeface="Roboto"/>
                <a:sym typeface="Roboto"/>
              </a:rPr>
              <a:t>3.4 Web API</a:t>
            </a:r>
            <a:endParaRPr sz="3000">
              <a:latin typeface="Roboto"/>
              <a:ea typeface="Roboto"/>
              <a:cs typeface="Roboto"/>
              <a:sym typeface="Roboto"/>
            </a:endParaRPr>
          </a:p>
        </p:txBody>
      </p:sp>
      <p:grpSp>
        <p:nvGrpSpPr>
          <p:cNvPr id="1999" name="Google Shape;1999;g247e17b9447_1_679"/>
          <p:cNvGrpSpPr/>
          <p:nvPr/>
        </p:nvGrpSpPr>
        <p:grpSpPr>
          <a:xfrm>
            <a:off x="8285261" y="293919"/>
            <a:ext cx="524681" cy="488069"/>
            <a:chOff x="827350" y="3629733"/>
            <a:chExt cx="1431600" cy="1332067"/>
          </a:xfrm>
        </p:grpSpPr>
        <p:sp>
          <p:nvSpPr>
            <p:cNvPr id="2000" name="Google Shape;2000;g247e17b9447_1_67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001" name="Google Shape;2001;g247e17b9447_1_67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002" name="Google Shape;2002;g247e17b9447_1_67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grpSp>
        <p:nvGrpSpPr>
          <p:cNvPr id="2003" name="Google Shape;2003;g247e17b9447_1_679"/>
          <p:cNvGrpSpPr/>
          <p:nvPr/>
        </p:nvGrpSpPr>
        <p:grpSpPr>
          <a:xfrm>
            <a:off x="7846540" y="293931"/>
            <a:ext cx="326119" cy="303312"/>
            <a:chOff x="827350" y="3629733"/>
            <a:chExt cx="1431600" cy="1332067"/>
          </a:xfrm>
        </p:grpSpPr>
        <p:sp>
          <p:nvSpPr>
            <p:cNvPr id="2004" name="Google Shape;2004;g247e17b9447_1_67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005" name="Google Shape;2005;g247e17b9447_1_67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sp>
          <p:nvSpPr>
            <p:cNvPr id="2006" name="Google Shape;2006;g247e17b9447_1_67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Roboto"/>
                <a:ea typeface="Roboto"/>
                <a:cs typeface="Roboto"/>
                <a:sym typeface="Roboto"/>
              </a:endParaRPr>
            </a:p>
          </p:txBody>
        </p:sp>
      </p:grpSp>
      <p:pic>
        <p:nvPicPr>
          <p:cNvPr id="2007" name="Google Shape;2007;g247e17b9447_1_679"/>
          <p:cNvPicPr preferRelativeResize="0"/>
          <p:nvPr/>
        </p:nvPicPr>
        <p:blipFill>
          <a:blip r:embed="rId3">
            <a:alphaModFix/>
          </a:blip>
          <a:stretch>
            <a:fillRect/>
          </a:stretch>
        </p:blipFill>
        <p:spPr>
          <a:xfrm>
            <a:off x="1749900" y="845100"/>
            <a:ext cx="5614925" cy="42252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53"/>
          <p:cNvSpPr/>
          <p:nvPr/>
        </p:nvSpPr>
        <p:spPr>
          <a:xfrm>
            <a:off x="1339813" y="1243625"/>
            <a:ext cx="2911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3"/>
          <p:cNvSpPr txBox="1">
            <a:spLocks noGrp="1"/>
          </p:cNvSpPr>
          <p:nvPr>
            <p:ph type="title"/>
          </p:nvPr>
        </p:nvSpPr>
        <p:spPr>
          <a:xfrm>
            <a:off x="4251313" y="1403434"/>
            <a:ext cx="4500000" cy="129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latin typeface="Roboto"/>
                <a:ea typeface="Roboto"/>
                <a:cs typeface="Roboto"/>
                <a:sym typeface="Roboto"/>
              </a:rPr>
              <a:t>DEMO</a:t>
            </a:r>
            <a:endParaRPr dirty="0">
              <a:latin typeface="Roboto"/>
              <a:ea typeface="Roboto"/>
              <a:cs typeface="Roboto"/>
              <a:sym typeface="Roboto"/>
            </a:endParaRPr>
          </a:p>
        </p:txBody>
      </p:sp>
      <p:sp>
        <p:nvSpPr>
          <p:cNvPr id="2014" name="Google Shape;2014;p53"/>
          <p:cNvSpPr txBox="1">
            <a:spLocks noGrp="1"/>
          </p:cNvSpPr>
          <p:nvPr>
            <p:ph type="title" idx="2"/>
          </p:nvPr>
        </p:nvSpPr>
        <p:spPr>
          <a:xfrm>
            <a:off x="1743900" y="1872250"/>
            <a:ext cx="2246700" cy="118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04</a:t>
            </a:r>
            <a:endParaRPr/>
          </a:p>
        </p:txBody>
      </p:sp>
      <p:grpSp>
        <p:nvGrpSpPr>
          <p:cNvPr id="2015" name="Google Shape;2015;p53"/>
          <p:cNvGrpSpPr/>
          <p:nvPr/>
        </p:nvGrpSpPr>
        <p:grpSpPr>
          <a:xfrm rot="10800000">
            <a:off x="8057882" y="382596"/>
            <a:ext cx="288601" cy="1096693"/>
            <a:chOff x="1006700" y="2603975"/>
            <a:chExt cx="55450" cy="210700"/>
          </a:xfrm>
        </p:grpSpPr>
        <p:sp>
          <p:nvSpPr>
            <p:cNvPr id="2016" name="Google Shape;2016;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2" name="Google Shape;2022;p53"/>
          <p:cNvGrpSpPr/>
          <p:nvPr/>
        </p:nvGrpSpPr>
        <p:grpSpPr>
          <a:xfrm>
            <a:off x="558602" y="508321"/>
            <a:ext cx="781224" cy="726909"/>
            <a:chOff x="827350" y="3629733"/>
            <a:chExt cx="1431600" cy="1332067"/>
          </a:xfrm>
        </p:grpSpPr>
        <p:sp>
          <p:nvSpPr>
            <p:cNvPr id="2023" name="Google Shape;2023;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6" name="Google Shape;2026;p53"/>
          <p:cNvGrpSpPr/>
          <p:nvPr/>
        </p:nvGrpSpPr>
        <p:grpSpPr>
          <a:xfrm>
            <a:off x="1387564" y="321673"/>
            <a:ext cx="356325" cy="331552"/>
            <a:chOff x="827350" y="3629733"/>
            <a:chExt cx="1431600" cy="1332067"/>
          </a:xfrm>
        </p:grpSpPr>
        <p:sp>
          <p:nvSpPr>
            <p:cNvPr id="2027" name="Google Shape;2027;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0" name="Google Shape;2030;p53"/>
          <p:cNvGrpSpPr/>
          <p:nvPr/>
        </p:nvGrpSpPr>
        <p:grpSpPr>
          <a:xfrm>
            <a:off x="7535601" y="3848738"/>
            <a:ext cx="895180" cy="832942"/>
            <a:chOff x="827350" y="3629733"/>
            <a:chExt cx="1431600" cy="1332067"/>
          </a:xfrm>
        </p:grpSpPr>
        <p:sp>
          <p:nvSpPr>
            <p:cNvPr id="2031" name="Google Shape;2031;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4" name="Google Shape;2034;p53"/>
          <p:cNvGrpSpPr/>
          <p:nvPr/>
        </p:nvGrpSpPr>
        <p:grpSpPr>
          <a:xfrm>
            <a:off x="7902683" y="2980240"/>
            <a:ext cx="598982" cy="557337"/>
            <a:chOff x="827350" y="3629733"/>
            <a:chExt cx="1431600" cy="1332067"/>
          </a:xfrm>
        </p:grpSpPr>
        <p:sp>
          <p:nvSpPr>
            <p:cNvPr id="2035" name="Google Shape;2035;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8" name="Google Shape;2038;p53"/>
          <p:cNvGrpSpPr/>
          <p:nvPr/>
        </p:nvGrpSpPr>
        <p:grpSpPr>
          <a:xfrm>
            <a:off x="6634531" y="4239131"/>
            <a:ext cx="464268" cy="431989"/>
            <a:chOff x="827350" y="3629733"/>
            <a:chExt cx="1431600" cy="1332067"/>
          </a:xfrm>
        </p:grpSpPr>
        <p:sp>
          <p:nvSpPr>
            <p:cNvPr id="2039" name="Google Shape;2039;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42" name="Google Shape;2042;p53"/>
          <p:cNvGrpSpPr/>
          <p:nvPr/>
        </p:nvGrpSpPr>
        <p:grpSpPr>
          <a:xfrm rot="5400000">
            <a:off x="962657" y="3906771"/>
            <a:ext cx="288601" cy="1096693"/>
            <a:chOff x="1006700" y="2603975"/>
            <a:chExt cx="55450" cy="210700"/>
          </a:xfrm>
        </p:grpSpPr>
        <p:sp>
          <p:nvSpPr>
            <p:cNvPr id="2043" name="Google Shape;2043;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
          <p:cNvSpPr/>
          <p:nvPr/>
        </p:nvSpPr>
        <p:spPr>
          <a:xfrm>
            <a:off x="716463" y="2095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8"/>
          <p:cNvSpPr txBox="1">
            <a:spLocks noGrp="1"/>
          </p:cNvSpPr>
          <p:nvPr>
            <p:ph type="title"/>
          </p:nvPr>
        </p:nvSpPr>
        <p:spPr>
          <a:xfrm>
            <a:off x="723238" y="239250"/>
            <a:ext cx="7704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Công trình liên quan</a:t>
            </a:r>
            <a:endParaRPr>
              <a:latin typeface="Roboto Medium"/>
              <a:ea typeface="Roboto Medium"/>
              <a:cs typeface="Roboto Medium"/>
              <a:sym typeface="Roboto Medium"/>
            </a:endParaRPr>
          </a:p>
        </p:txBody>
      </p:sp>
      <p:sp>
        <p:nvSpPr>
          <p:cNvPr id="480" name="Google Shape;480;p8"/>
          <p:cNvSpPr txBox="1">
            <a:spLocks noGrp="1"/>
          </p:cNvSpPr>
          <p:nvPr>
            <p:ph type="subTitle" idx="1"/>
          </p:nvPr>
        </p:nvSpPr>
        <p:spPr>
          <a:xfrm>
            <a:off x="2430075" y="991750"/>
            <a:ext cx="4555200" cy="782700"/>
          </a:xfrm>
          <a:prstGeom prst="rect">
            <a:avLst/>
          </a:prstGeom>
          <a:noFill/>
          <a:ln>
            <a:noFill/>
          </a:ln>
        </p:spPr>
        <p:txBody>
          <a:bodyPr spcFirstLastPara="1" wrap="square" lIns="182875" tIns="91425" rIns="182875" bIns="91425" anchor="t" anchorCtr="0">
            <a:noAutofit/>
          </a:bodyPr>
          <a:lstStyle/>
          <a:p>
            <a:pPr marL="0" lvl="0" indent="0" algn="ctr" rtl="0">
              <a:lnSpc>
                <a:spcPct val="100000"/>
              </a:lnSpc>
              <a:spcBef>
                <a:spcPts val="0"/>
              </a:spcBef>
              <a:spcAft>
                <a:spcPts val="0"/>
              </a:spcAft>
              <a:buSzPts val="1400"/>
              <a:buNone/>
            </a:pPr>
            <a:r>
              <a:rPr lang="en" sz="1700">
                <a:solidFill>
                  <a:schemeClr val="accent1"/>
                </a:solidFill>
                <a:latin typeface="Roboto"/>
                <a:ea typeface="Roboto"/>
                <a:cs typeface="Roboto"/>
                <a:sym typeface="Roboto"/>
              </a:rPr>
              <a:t>Mô hình ‘’</a:t>
            </a:r>
            <a:r>
              <a:rPr lang="en" sz="1700" i="1">
                <a:solidFill>
                  <a:schemeClr val="accent1"/>
                </a:solidFill>
                <a:latin typeface="Roboto"/>
                <a:ea typeface="Roboto"/>
                <a:cs typeface="Roboto"/>
                <a:sym typeface="Roboto"/>
              </a:rPr>
              <a:t>DeepCrack</a:t>
            </a:r>
            <a:r>
              <a:rPr lang="en" sz="1700">
                <a:solidFill>
                  <a:schemeClr val="accent1"/>
                </a:solidFill>
                <a:latin typeface="Roboto"/>
                <a:ea typeface="Roboto"/>
                <a:cs typeface="Roboto"/>
                <a:sym typeface="Roboto"/>
              </a:rPr>
              <a:t>’’ dự đoán phân đoạn vết nứt theo pixel của Yahui Liu</a:t>
            </a:r>
            <a:endParaRPr sz="1700">
              <a:solidFill>
                <a:schemeClr val="accent1"/>
              </a:solidFill>
              <a:latin typeface="Roboto"/>
              <a:ea typeface="Roboto"/>
              <a:cs typeface="Roboto"/>
              <a:sym typeface="Roboto"/>
            </a:endParaRPr>
          </a:p>
        </p:txBody>
      </p:sp>
      <p:grpSp>
        <p:nvGrpSpPr>
          <p:cNvPr id="481" name="Google Shape;481;p8"/>
          <p:cNvGrpSpPr/>
          <p:nvPr/>
        </p:nvGrpSpPr>
        <p:grpSpPr>
          <a:xfrm rot="10800000">
            <a:off x="216507" y="209546"/>
            <a:ext cx="288601" cy="1096693"/>
            <a:chOff x="1006700" y="2603975"/>
            <a:chExt cx="55450" cy="210700"/>
          </a:xfrm>
        </p:grpSpPr>
        <p:sp>
          <p:nvSpPr>
            <p:cNvPr id="482" name="Google Shape;482;p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88" name="Google Shape;488;p8"/>
          <p:cNvPicPr preferRelativeResize="0"/>
          <p:nvPr/>
        </p:nvPicPr>
        <p:blipFill rotWithShape="1">
          <a:blip r:embed="rId3">
            <a:alphaModFix/>
          </a:blip>
          <a:srcRect/>
          <a:stretch/>
        </p:blipFill>
        <p:spPr>
          <a:xfrm>
            <a:off x="1082275" y="2114075"/>
            <a:ext cx="6979749" cy="24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
          <p:cNvSpPr/>
          <p:nvPr/>
        </p:nvSpPr>
        <p:spPr>
          <a:xfrm>
            <a:off x="716463" y="20955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9"/>
          <p:cNvSpPr txBox="1">
            <a:spLocks noGrp="1"/>
          </p:cNvSpPr>
          <p:nvPr>
            <p:ph type="title"/>
          </p:nvPr>
        </p:nvSpPr>
        <p:spPr>
          <a:xfrm>
            <a:off x="723238" y="239250"/>
            <a:ext cx="7704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latin typeface="Roboto Medium"/>
                <a:ea typeface="Roboto Medium"/>
                <a:cs typeface="Roboto Medium"/>
                <a:sym typeface="Roboto Medium"/>
              </a:rPr>
              <a:t>Công trình liên quan</a:t>
            </a:r>
            <a:endParaRPr>
              <a:latin typeface="Roboto Medium"/>
              <a:ea typeface="Roboto Medium"/>
              <a:cs typeface="Roboto Medium"/>
              <a:sym typeface="Roboto Medium"/>
            </a:endParaRPr>
          </a:p>
        </p:txBody>
      </p:sp>
      <p:sp>
        <p:nvSpPr>
          <p:cNvPr id="495" name="Google Shape;495;p9"/>
          <p:cNvSpPr txBox="1">
            <a:spLocks noGrp="1"/>
          </p:cNvSpPr>
          <p:nvPr>
            <p:ph type="subTitle" idx="1"/>
          </p:nvPr>
        </p:nvSpPr>
        <p:spPr>
          <a:xfrm>
            <a:off x="1907025" y="991750"/>
            <a:ext cx="5361600" cy="782700"/>
          </a:xfrm>
          <a:prstGeom prst="rect">
            <a:avLst/>
          </a:prstGeom>
          <a:noFill/>
          <a:ln>
            <a:noFill/>
          </a:ln>
        </p:spPr>
        <p:txBody>
          <a:bodyPr spcFirstLastPara="1" wrap="square" lIns="182875" tIns="91425" rIns="182875" bIns="91425" anchor="t" anchorCtr="0">
            <a:noAutofit/>
          </a:bodyPr>
          <a:lstStyle/>
          <a:p>
            <a:pPr marL="0" lvl="0" indent="0" algn="ctr" rtl="0">
              <a:lnSpc>
                <a:spcPct val="100000"/>
              </a:lnSpc>
              <a:spcBef>
                <a:spcPts val="0"/>
              </a:spcBef>
              <a:spcAft>
                <a:spcPts val="0"/>
              </a:spcAft>
              <a:buSzPts val="1400"/>
              <a:buNone/>
            </a:pPr>
            <a:r>
              <a:rPr lang="en" sz="1700">
                <a:solidFill>
                  <a:schemeClr val="accent1"/>
                </a:solidFill>
                <a:latin typeface="Roboto"/>
                <a:ea typeface="Roboto"/>
                <a:cs typeface="Roboto"/>
                <a:sym typeface="Roboto"/>
              </a:rPr>
              <a:t>Phương pháp ‘’</a:t>
            </a:r>
            <a:r>
              <a:rPr lang="en" sz="1700" i="1">
                <a:solidFill>
                  <a:schemeClr val="accent1"/>
                </a:solidFill>
                <a:latin typeface="Roboto"/>
                <a:ea typeface="Roboto"/>
                <a:cs typeface="Roboto"/>
                <a:sym typeface="Roboto"/>
              </a:rPr>
              <a:t>Phát hiện vết nứt bằng xử lý hình ảnh: Đánh giá và phân tích quan trọng’</a:t>
            </a:r>
            <a:r>
              <a:rPr lang="en" sz="1700">
                <a:solidFill>
                  <a:schemeClr val="accent1"/>
                </a:solidFill>
                <a:latin typeface="Roboto"/>
                <a:ea typeface="Roboto"/>
                <a:cs typeface="Roboto"/>
                <a:sym typeface="Roboto"/>
              </a:rPr>
              <a:t>’ của Arun Mohan</a:t>
            </a:r>
            <a:endParaRPr sz="1700">
              <a:solidFill>
                <a:schemeClr val="accent1"/>
              </a:solidFill>
              <a:latin typeface="Roboto"/>
              <a:ea typeface="Roboto"/>
              <a:cs typeface="Roboto"/>
              <a:sym typeface="Roboto"/>
            </a:endParaRPr>
          </a:p>
          <a:p>
            <a:pPr marL="0" lvl="0" indent="0" algn="ctr" rtl="0">
              <a:lnSpc>
                <a:spcPct val="100000"/>
              </a:lnSpc>
              <a:spcBef>
                <a:spcPts val="0"/>
              </a:spcBef>
              <a:spcAft>
                <a:spcPts val="0"/>
              </a:spcAft>
              <a:buSzPts val="1400"/>
              <a:buNone/>
            </a:pPr>
            <a:endParaRPr sz="1700">
              <a:solidFill>
                <a:schemeClr val="accent1"/>
              </a:solidFill>
              <a:latin typeface="Roboto"/>
              <a:ea typeface="Roboto"/>
              <a:cs typeface="Roboto"/>
              <a:sym typeface="Roboto"/>
            </a:endParaRPr>
          </a:p>
          <a:p>
            <a:pPr marL="0" lvl="0" indent="0" algn="ctr" rtl="0">
              <a:lnSpc>
                <a:spcPct val="100000"/>
              </a:lnSpc>
              <a:spcBef>
                <a:spcPts val="0"/>
              </a:spcBef>
              <a:spcAft>
                <a:spcPts val="0"/>
              </a:spcAft>
              <a:buSzPts val="1400"/>
              <a:buNone/>
            </a:pPr>
            <a:endParaRPr sz="1700">
              <a:solidFill>
                <a:schemeClr val="accent1"/>
              </a:solidFill>
              <a:latin typeface="Roboto"/>
              <a:ea typeface="Roboto"/>
              <a:cs typeface="Roboto"/>
              <a:sym typeface="Roboto"/>
            </a:endParaRPr>
          </a:p>
        </p:txBody>
      </p:sp>
      <p:grpSp>
        <p:nvGrpSpPr>
          <p:cNvPr id="496" name="Google Shape;496;p9"/>
          <p:cNvGrpSpPr/>
          <p:nvPr/>
        </p:nvGrpSpPr>
        <p:grpSpPr>
          <a:xfrm rot="10800000">
            <a:off x="216507" y="209546"/>
            <a:ext cx="288601" cy="1096693"/>
            <a:chOff x="1006700" y="2603975"/>
            <a:chExt cx="55450" cy="210700"/>
          </a:xfrm>
        </p:grpSpPr>
        <p:sp>
          <p:nvSpPr>
            <p:cNvPr id="497" name="Google Shape;497;p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03" name="Google Shape;503;p9"/>
          <p:cNvPicPr preferRelativeResize="0"/>
          <p:nvPr/>
        </p:nvPicPr>
        <p:blipFill rotWithShape="1">
          <a:blip r:embed="rId3">
            <a:alphaModFix/>
          </a:blip>
          <a:srcRect/>
          <a:stretch/>
        </p:blipFill>
        <p:spPr>
          <a:xfrm>
            <a:off x="1399463" y="2271200"/>
            <a:ext cx="6524625" cy="2162175"/>
          </a:xfrm>
          <a:prstGeom prst="rect">
            <a:avLst/>
          </a:prstGeom>
          <a:noFill/>
          <a:ln>
            <a:noFill/>
          </a:ln>
        </p:spPr>
      </p:pic>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17990</Words>
  <Application>Microsoft Office PowerPoint</Application>
  <PresentationFormat>On-screen Show (16:9)</PresentationFormat>
  <Paragraphs>1287</Paragraphs>
  <Slides>77</Slides>
  <Notes>77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Roboto</vt:lpstr>
      <vt:lpstr>Courier New</vt:lpstr>
      <vt:lpstr>Roboto Light</vt:lpstr>
      <vt:lpstr>Roboto Medium</vt:lpstr>
      <vt:lpstr>Audiowide</vt:lpstr>
      <vt:lpstr>Arial</vt:lpstr>
      <vt:lpstr>Karla</vt:lpstr>
      <vt:lpstr>Cyber-Futuristic AI Technology Thesis Defense by Slidesgo</vt:lpstr>
      <vt:lpstr>PHÁT HIỆN LỖI BỀ MẶT TƯỜNG SỬ DỤNG ROBOT LEO TƯỜNG VÀ MÁY HỌC </vt:lpstr>
      <vt:lpstr>NỘI DUNG</vt:lpstr>
      <vt:lpstr>Giới thiệu đề tài</vt:lpstr>
      <vt:lpstr>Vấn đề phát hiện lỗi bề mặt trong xây dựng</vt:lpstr>
      <vt:lpstr>Giới thiệu giải pháp của đề tài</vt:lpstr>
      <vt:lpstr>Lý do chọn đề tài</vt:lpstr>
      <vt:lpstr>Giới hạn đề tài</vt:lpstr>
      <vt:lpstr>Công trình liên quan</vt:lpstr>
      <vt:lpstr>Công trình liên quan</vt:lpstr>
      <vt:lpstr>Công trình liên quan</vt:lpstr>
      <vt:lpstr>Kiến trúc tổng quan</vt:lpstr>
      <vt:lpstr>2.1 Kiến trúc tổng quan</vt:lpstr>
      <vt:lpstr>Cách tiếp cận phổ biến trong Deep Learning</vt:lpstr>
      <vt:lpstr>Transfer Learning</vt:lpstr>
      <vt:lpstr>Kiến trúc VGG16</vt:lpstr>
      <vt:lpstr>Kiến trúc VGG16</vt:lpstr>
      <vt:lpstr>Kiến trúc Inception V3</vt:lpstr>
      <vt:lpstr>Kiến trúc InceptionV3</vt:lpstr>
      <vt:lpstr>Kiến trúc Resnet50</vt:lpstr>
      <vt:lpstr>Kiến trúc Resnet50</vt:lpstr>
      <vt:lpstr>Kết quả thực hiện</vt:lpstr>
      <vt:lpstr>3. Kết quả thực hiện</vt:lpstr>
      <vt:lpstr>Mô hình học máy</vt:lpstr>
      <vt:lpstr>3.1 Mô hình học máy</vt:lpstr>
      <vt:lpstr>3.1 Mô hình học máy</vt:lpstr>
      <vt:lpstr>Phân loại lỗi bề mặt</vt:lpstr>
      <vt:lpstr>3.1.1 Phân loại lỗi bề mặt</vt:lpstr>
      <vt:lpstr>3.1.1 Phân loại lỗi bề mặt</vt:lpstr>
      <vt:lpstr>3.1 Mô hình học máy</vt:lpstr>
      <vt:lpstr>3.1 Mô hình học máy</vt:lpstr>
      <vt:lpstr>3.1 Mô hình học máy</vt:lpstr>
      <vt:lpstr>3.1 Mô hình học máy</vt:lpstr>
      <vt:lpstr>3.1 Mô hình học máy</vt:lpstr>
      <vt:lpstr>3.1 Mô hình học máy</vt:lpstr>
      <vt:lpstr>3.1 Mô hình học máy</vt:lpstr>
      <vt:lpstr>Phát hiện dữ liệu bất thường và phân đoạn vùng dữ liệu lỗi</vt:lpstr>
      <vt:lpstr>3.1.2 Phát hiện dữ liệu bất thường và phân đoạn vùng dữ liệu lỗi</vt:lpstr>
      <vt:lpstr>Phương pháp học có giám sát</vt:lpstr>
      <vt:lpstr>3.1.2.1/ Phương pháp học có giám sát</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Phương pháp phát hiện dữ liệu bất thường</vt:lpstr>
      <vt:lpstr>Mô hình học máy phân đoạn vùng dữ liệu lỗi</vt:lpstr>
      <vt:lpstr>Mô hình học máy phân đoạn vùng dữ liệu lỗi</vt:lpstr>
      <vt:lpstr>Mô hình học máy phân đoạn vùng dữ liệu lỗi</vt:lpstr>
      <vt:lpstr>Mô hình học máy phân đoạn vùng dữ liệu lỗi</vt:lpstr>
      <vt:lpstr>Mô hình học máy phân đoạn vùng dữ liệu lỗi</vt:lpstr>
      <vt:lpstr>Mô hình học máy phân đoạn vùng dữ liệu lỗi</vt:lpstr>
      <vt:lpstr>Mô hình học máy phân đoạn vùng dữ liệu lỗi</vt:lpstr>
      <vt:lpstr>Phương pháp học bán giám sát</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Mô hình học máy phát hiện dữ liệu bất thường và phân đoạn vùng lỗi</vt:lpstr>
      <vt:lpstr>Nhận xét mô hình học máy</vt:lpstr>
      <vt:lpstr>Nhận xét mô hình học máy</vt:lpstr>
      <vt:lpstr>Nhận xét mô hình học máy</vt:lpstr>
      <vt:lpstr>Nhận xét mô hình học máy</vt:lpstr>
      <vt:lpstr>3.2 Robot leo tường</vt:lpstr>
      <vt:lpstr>3.2 Robot leo tường</vt:lpstr>
      <vt:lpstr>3.3 Ứng dụng Android</vt:lpstr>
      <vt:lpstr>3.4 Web API</vt:lpstr>
      <vt:lpstr>3.4 Web API</vt:lpstr>
      <vt:lpstr>3.4 Web API</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LỖI BỀ MẶT TƯỜNG SỬ DỤNG ROBOT LEO TƯỜNG VÀ MÁY HỌC </dc:title>
  <cp:lastModifiedBy>Van Nguyen</cp:lastModifiedBy>
  <cp:revision>2</cp:revision>
  <dcterms:modified xsi:type="dcterms:W3CDTF">2023-05-20T11:58:36Z</dcterms:modified>
</cp:coreProperties>
</file>